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312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17" r:id="rId10"/>
    <p:sldId id="319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60"/>
  </p:normalViewPr>
  <p:slideViewPr>
    <p:cSldViewPr>
      <p:cViewPr>
        <p:scale>
          <a:sx n="90" d="100"/>
          <a:sy n="90" d="100"/>
        </p:scale>
        <p:origin x="-58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CCB-7685-44AC-879F-26A6204F36C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AE1C-CD6A-4C63-AEA6-627605B8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756E76D-9DB6-41A1-8A74-18DDF010246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27A9869-27A6-4EFB-81CE-AE46DFFF6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8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5117" indent="-2827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0949" indent="-22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83329" indent="-22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35708" indent="-2261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88088" indent="-22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40468" indent="-22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92848" indent="-22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5226" indent="-2261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25DEC-1889-4A20-A900-6E62E0083AFB}" type="slidenum">
              <a:rPr kumimoji="0"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/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/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4000" b="0" dirty="0">
                <a:solidFill>
                  <a:schemeClr val="tx1"/>
                </a:solidFill>
              </a:rPr>
              <a:t>CTE Transitions</a:t>
            </a:r>
            <a:r>
              <a:rPr lang="en-US" sz="4000" b="0" dirty="0">
                <a:solidFill>
                  <a:srgbClr val="C00000"/>
                </a:solidFill>
              </a:rPr>
              <a:t/>
            </a:r>
            <a:br>
              <a:rPr lang="en-US" sz="4000" b="0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C00000"/>
                </a:solidFill>
              </a:rPr>
              <a:t>CATEMA Teacher Tutorial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721223"/>
            <a:ext cx="7483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2"/>
                </a:solidFill>
              </a:rPr>
              <a:t>Part </a:t>
            </a:r>
            <a:r>
              <a:rPr lang="en-US" sz="2800" dirty="0" smtClean="0">
                <a:solidFill>
                  <a:schemeClr val="accent2"/>
                </a:solidFill>
              </a:rPr>
              <a:t>Three: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Class Grading Procedures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sdccd.edu/docs/logos/DO%20logos/SDCCD_horizontal_3lines%20with%20Colleges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352800" cy="9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880" cy="74676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accent2"/>
                </a:solidFill>
              </a:rPr>
              <a:t>For Program Assistance…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8961" y="2286000"/>
            <a:ext cx="8183880" cy="21517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</a:pPr>
            <a:r>
              <a:rPr lang="en-US" sz="2400" b="0" dirty="0" smtClean="0">
                <a:solidFill>
                  <a:schemeClr val="tx1"/>
                </a:solidFill>
                <a:effectLst/>
              </a:rPr>
              <a:t>Please contact our office at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(619) 388-6572</a:t>
            </a:r>
          </a:p>
          <a:p>
            <a:pPr algn="ctr"/>
            <a:endParaRPr lang="en-US" sz="20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algn="ctr"/>
            <a:endParaRPr lang="en-US" sz="20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en-US" sz="2400" b="0" dirty="0" smtClean="0">
                <a:solidFill>
                  <a:schemeClr val="tx1"/>
                </a:solidFill>
                <a:effectLst/>
              </a:rPr>
              <a:t>Visit </a:t>
            </a:r>
            <a:r>
              <a:rPr lang="en-US" sz="2400" b="0" dirty="0">
                <a:solidFill>
                  <a:schemeClr val="tx1"/>
                </a:solidFill>
                <a:effectLst/>
              </a:rPr>
              <a:t>our website at </a:t>
            </a:r>
            <a:r>
              <a:rPr lang="en-US" sz="2400" u="sng" dirty="0" smtClean="0">
                <a:solidFill>
                  <a:schemeClr val="tx1"/>
                </a:solidFill>
                <a:effectLst/>
              </a:rPr>
              <a:t>techprep.sdccd.edu</a:t>
            </a:r>
            <a:r>
              <a:rPr lang="en-US" sz="2400" b="0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endParaRPr lang="en-US" sz="24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444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183880" cy="74676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chemeClr val="accent2"/>
                </a:solidFill>
              </a:rPr>
              <a:t>Log In </a:t>
            </a:r>
            <a:r>
              <a:rPr 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to your CATEMA Account</a:t>
            </a:r>
            <a:endParaRPr lang="en-US" sz="28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2602" t="10192" r="62551" b="43174"/>
          <a:stretch/>
        </p:blipFill>
        <p:spPr bwMode="auto">
          <a:xfrm>
            <a:off x="1747421" y="867792"/>
            <a:ext cx="5334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2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183880" cy="74676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Click: </a:t>
            </a:r>
            <a:r>
              <a:rPr lang="en-US" sz="2800" b="0" dirty="0" smtClean="0">
                <a:solidFill>
                  <a:schemeClr val="accent2"/>
                </a:solidFill>
              </a:rPr>
              <a:t>View Class List</a:t>
            </a:r>
            <a:endParaRPr lang="en-US" sz="28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534" t="9988" r="62780" b="43298"/>
          <a:stretch/>
        </p:blipFill>
        <p:spPr bwMode="auto">
          <a:xfrm>
            <a:off x="1676400" y="609600"/>
            <a:ext cx="563880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5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724400"/>
            <a:ext cx="8183880" cy="74676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Click: </a:t>
            </a:r>
            <a:r>
              <a:rPr lang="en-US" sz="2800" b="0" dirty="0" smtClean="0">
                <a:solidFill>
                  <a:srgbClr val="0000FF"/>
                </a:solidFill>
              </a:rPr>
              <a:t>Blue Arrow </a:t>
            </a:r>
            <a:r>
              <a:rPr lang="en-US" sz="2800" b="0" dirty="0" smtClean="0">
                <a:solidFill>
                  <a:schemeClr val="accent2"/>
                </a:solidFill>
              </a:rPr>
              <a:t>on Class List you are grading</a:t>
            </a:r>
            <a:r>
              <a:rPr lang="en-US" sz="2400" b="0" dirty="0" smtClean="0">
                <a:solidFill>
                  <a:schemeClr val="accent2"/>
                </a:solidFill>
              </a:rPr>
              <a:t>.</a:t>
            </a:r>
            <a:endParaRPr lang="en-US" sz="20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478" t="9966" r="62768" b="59943"/>
          <a:stretch/>
        </p:blipFill>
        <p:spPr bwMode="auto">
          <a:xfrm>
            <a:off x="1143000" y="745724"/>
            <a:ext cx="6858000" cy="359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81600"/>
            <a:ext cx="8183880" cy="74676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Click: </a:t>
            </a:r>
            <a:r>
              <a:rPr lang="en-US" sz="2800" b="0" dirty="0" smtClean="0">
                <a:solidFill>
                  <a:srgbClr val="0000FF"/>
                </a:solidFill>
              </a:rPr>
              <a:t>View </a:t>
            </a:r>
            <a:r>
              <a:rPr 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directly across from </a:t>
            </a:r>
            <a:r>
              <a:rPr lang="en-US" sz="2800" b="0" dirty="0" smtClean="0">
                <a:solidFill>
                  <a:schemeClr val="accent2"/>
                </a:solidFill>
              </a:rPr>
              <a:t>student you are grading</a:t>
            </a:r>
            <a:r>
              <a:rPr 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US" sz="2400" b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2739" t="10257" r="62893" b="43910"/>
          <a:stretch/>
        </p:blipFill>
        <p:spPr bwMode="auto">
          <a:xfrm>
            <a:off x="1725930" y="609600"/>
            <a:ext cx="5692140" cy="428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9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5" y="4953000"/>
            <a:ext cx="8183880" cy="152400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For </a:t>
            </a:r>
            <a:r>
              <a:rPr lang="en-US" alt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each student</a:t>
            </a:r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, teachers must input: </a:t>
            </a:r>
            <a:r>
              <a:rPr lang="en-US" altLang="en-US" sz="2400" b="0" dirty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altLang="en-US" sz="2400" b="0" dirty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1. </a:t>
            </a:r>
            <a:r>
              <a:rPr lang="en-US" altLang="en-US" sz="2000" b="0" dirty="0">
                <a:solidFill>
                  <a:schemeClr val="accent2"/>
                </a:solidFill>
                <a:latin typeface="Tahoma" pitchFamily="34" charset="0"/>
              </a:rPr>
              <a:t>Exam Grade   </a:t>
            </a:r>
            <a:r>
              <a:rPr lang="en-US" altLang="en-US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2. </a:t>
            </a:r>
            <a:r>
              <a:rPr lang="en-US" altLang="en-US" sz="2000" b="0" dirty="0">
                <a:solidFill>
                  <a:schemeClr val="accent2"/>
                </a:solidFill>
                <a:latin typeface="Tahoma" pitchFamily="34" charset="0"/>
              </a:rPr>
              <a:t>Course Grade   </a:t>
            </a:r>
            <a:r>
              <a:rPr lang="en-US" altLang="en-US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3. </a:t>
            </a:r>
            <a:r>
              <a:rPr lang="en-US" altLang="en-US" sz="2000" b="0" dirty="0">
                <a:solidFill>
                  <a:schemeClr val="accent2"/>
                </a:solidFill>
                <a:latin typeface="Tahoma" pitchFamily="34" charset="0"/>
              </a:rPr>
              <a:t>Credit </a:t>
            </a:r>
            <a:r>
              <a:rPr lang="en-US" altLang="en-US" sz="2000" b="0" dirty="0" smtClean="0">
                <a:solidFill>
                  <a:schemeClr val="accent2"/>
                </a:solidFill>
                <a:latin typeface="Tahoma" pitchFamily="34" charset="0"/>
              </a:rPr>
              <a:t>Recommendation</a:t>
            </a:r>
            <a:br>
              <a:rPr lang="en-US" altLang="en-US" sz="2000" b="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2000" b="0" dirty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altLang="en-US" sz="2000" b="0" dirty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Click: </a:t>
            </a:r>
            <a:r>
              <a:rPr lang="en-US" altLang="en-US" sz="2400" b="0" dirty="0" smtClean="0">
                <a:solidFill>
                  <a:srgbClr val="0000FF"/>
                </a:solidFill>
                <a:latin typeface="Tahoma" pitchFamily="34" charset="0"/>
              </a:rPr>
              <a:t>Class Roster </a:t>
            </a:r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to return the main list of students.</a:t>
            </a:r>
            <a:endParaRPr lang="en-US" altLang="en-US" sz="2000" b="0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986712" cy="404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6858000" y="1600200"/>
            <a:ext cx="1219200" cy="0"/>
          </a:xfrm>
          <a:prstGeom prst="line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5410200"/>
            <a:ext cx="8183880" cy="83820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When you are finished grading ALL your students...</a:t>
            </a:r>
            <a:b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</a:br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/>
            </a:r>
            <a:b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</a:br>
            <a:r>
              <a:rPr lang="en-US" alt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Click: </a:t>
            </a:r>
            <a: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  <a:t>Student List </a:t>
            </a:r>
            <a:r>
              <a:rPr lang="en-US" alt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at the bottom of your Roster</a:t>
            </a:r>
            <a:endParaRPr lang="en-US" altLang="en-US" sz="2400" b="0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2894" t="10266" r="62632" b="43910"/>
          <a:stretch/>
        </p:blipFill>
        <p:spPr bwMode="auto">
          <a:xfrm>
            <a:off x="1600200" y="609600"/>
            <a:ext cx="5638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8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5562600"/>
            <a:ext cx="8183880" cy="68580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/>
            </a:r>
            <a:b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</a:br>
            <a: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/>
            </a:r>
            <a:br>
              <a:rPr lang="en-US" alt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</a:br>
            <a:r>
              <a:rPr lang="en-US" alt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Verify all student grades are </a:t>
            </a:r>
            <a: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  <a:t>correct</a:t>
            </a:r>
            <a:r>
              <a:rPr lang="en-US" alt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 and print</a:t>
            </a:r>
            <a: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  <a:t>*</a:t>
            </a:r>
            <a:r>
              <a:rPr lang="en-US" altLang="en-US" sz="28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 </a:t>
            </a:r>
            <a: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  <a:t>Student Roster.</a:t>
            </a:r>
            <a:b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2800" b="0" dirty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altLang="en-US" sz="2800" b="0" dirty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2800" b="0" dirty="0" smtClean="0">
                <a:solidFill>
                  <a:schemeClr val="accent2"/>
                </a:solidFill>
                <a:latin typeface="Tahoma" pitchFamily="34" charset="0"/>
              </a:rPr>
              <a:t>*</a:t>
            </a:r>
            <a:r>
              <a:rPr lang="en-US" altLang="en-US" sz="2000" b="0" dirty="0" smtClean="0">
                <a:solidFill>
                  <a:schemeClr val="accent2"/>
                </a:solidFill>
                <a:latin typeface="Tahoma" pitchFamily="34" charset="0"/>
              </a:rPr>
              <a:t>Sign and Date </a:t>
            </a:r>
            <a:r>
              <a:rPr lang="en-US" altLang="en-US" sz="20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in</a:t>
            </a:r>
            <a:r>
              <a:rPr lang="en-US" altLang="en-US" sz="2000" b="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altLang="en-US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i</a:t>
            </a:r>
            <a:r>
              <a:rPr lang="en-US" altLang="en-US" sz="2000" b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</a:rPr>
              <a:t>nk and then scan and send to SDCCD CTE Transitions office via email or snail mail.</a:t>
            </a:r>
            <a:endParaRPr lang="en-US" altLang="en-US" sz="1800" b="0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2615" t="10822" r="62992" b="52152"/>
          <a:stretch/>
        </p:blipFill>
        <p:spPr bwMode="auto">
          <a:xfrm>
            <a:off x="1600200" y="609600"/>
            <a:ext cx="5707380" cy="34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44525" y="6096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solidFill>
                  <a:srgbClr val="CC3300"/>
                </a:solidFill>
              </a:rPr>
              <a:t> </a:t>
            </a:r>
            <a:br>
              <a:rPr lang="en-US" altLang="en-US" dirty="0" smtClean="0">
                <a:solidFill>
                  <a:srgbClr val="CC3300"/>
                </a:solidFill>
              </a:rPr>
            </a:br>
            <a:r>
              <a:rPr lang="en-US" altLang="en-US" sz="3100" b="0" dirty="0">
                <a:solidFill>
                  <a:schemeClr val="accent2"/>
                </a:solidFill>
              </a:rPr>
              <a:t>How Students Request College Credit:</a:t>
            </a:r>
            <a:r>
              <a:rPr lang="en-US" altLang="en-US" sz="2800" b="0" dirty="0">
                <a:solidFill>
                  <a:srgbClr val="CC3300"/>
                </a:solidFill>
              </a:rPr>
              <a:t/>
            </a:r>
            <a:br>
              <a:rPr lang="en-US" altLang="en-US" sz="2800" b="0" dirty="0">
                <a:solidFill>
                  <a:srgbClr val="CC3300"/>
                </a:solidFill>
              </a:rPr>
            </a:br>
            <a:endParaRPr lang="en-US" altLang="en-US" sz="2400" b="0" dirty="0" smtClean="0">
              <a:solidFill>
                <a:srgbClr val="002060"/>
              </a:solidFill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93604" y="1371599"/>
            <a:ext cx="8382000" cy="480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914400" indent="-45720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371600" indent="-4572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must successfully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CATEMA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enrollment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high school CTE course. 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</a:t>
            </a:r>
            <a:r>
              <a:rPr lang="en-US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CATEMA Student Tutorial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must earn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grade of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‘A’ or ‘B’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CTE course </a:t>
            </a:r>
            <a:r>
              <a:rPr 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final CTE exam or assessment .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must complete steps </a:t>
            </a:r>
            <a:r>
              <a:rPr lang="en-US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4 and 5 n</a:t>
            </a:r>
            <a:r>
              <a:rPr lang="en-US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 than 18 months after high school </a:t>
            </a:r>
            <a:r>
              <a:rPr lang="en-US" sz="1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graduation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5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5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(Example: If they graduate in </a:t>
            </a:r>
            <a:r>
              <a:rPr lang="en-US" sz="125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2016</a:t>
            </a:r>
            <a:r>
              <a:rPr lang="en-US" sz="125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have until </a:t>
            </a:r>
            <a:r>
              <a:rPr lang="en-US" sz="125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2017 </a:t>
            </a:r>
            <a:r>
              <a:rPr lang="en-US" sz="125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complete the final steps for credit)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completes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SDCCD 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college application</a:t>
            </a:r>
            <a:r>
              <a:rPr lang="en-US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(Website link: </a:t>
            </a:r>
            <a:r>
              <a:rPr lang="en-US" sz="1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en-US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en-US" sz="1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applyonline.communitycollege.net/studentappview.cfm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etition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CTE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Transitions Office 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(Download link: </a:t>
            </a:r>
            <a:r>
              <a:rPr lang="en-US" sz="1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en-US" sz="1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techprep.sdccd.edu/resources/CTE_Transitions_Petition_for_Credit.pdf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</a:t>
            </a:r>
            <a:r>
              <a:rPr lang="en-US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</a:t>
            </a:r>
            <a:r>
              <a:rPr lang="en-US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transcript</a:t>
            </a:r>
            <a:r>
              <a:rPr lang="en-US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CTE Transitions Office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en-US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en-US" sz="1600" dirty="0" smtClean="0">
              <a:latin typeface="Tahoma" pitchFamily="34" charset="0"/>
            </a:endParaRPr>
          </a:p>
        </p:txBody>
      </p:sp>
      <p:sp>
        <p:nvSpPr>
          <p:cNvPr id="23556" name="AutoShape 5" descr="data:image/png;base64,iVBORw0KGgoAAAANSUhEUgAAAOEAAADhCAMAAAAJbSJIAAAAgVBMVEX///8AAAD8/PwEBAT39/fv7+/Hx8e8vLzV1dXj4+N/f3/ExMTq6uqZmZmVlZX29vZubm7Nzc2mpqavr68iIiJOTk6JiYk5OTlnZ2dgYGAODg6/v7/m5ualpaU+Pj61tbUdHR0yMjJVVVVGRkZzc3ODg4ONjY0WFhY7OzspKSlDQ0MJT7tkAAAIyklEQVR4nO2ciZKiMBCGIYCAAh6Iisd4jMes7/+AS9IJh4JyRZip/qpWXQehf9JJOp0ERUEQBEEQBEEQBEEQBEEQBEEQBEEQBEEQBEEQBEEQBEEQBKkLif4ZlrfYjeEzvPwFIiGEibGGK5UR7vlf/ohGUGeuvtWEwLWpwD+iUJn6pwPTpWnwyt6OM+c3OyoRHqhPvbtaBC3I5NBfBTQk280wgLIr1Hi/Or/WWy3z/kYd99rztGtTa7CZ/RwzSooUwttxYbGf9bkkU7aR2YtCK2aksM6jvw7L7Bobu0UNcdC0qgtbZ81O11IKMdzJjRusvax8OQo1UHlcGF2rSCHCLva+HXjBoUbpPXFjzQ7pR5UU/qT7i39tiBOsr0xk9xKZBfrWHYJdPE5pDDvL0NS7lkdx7OskNqpizXupEUROx93IIrw1t6bnthQVcTAdhXcgHxUYvdib4VG2PMY63MQX/RxWCFfXXodjLcC99VPOCsPz60quqFzCmcFNkFSW/MSDc9iBOs6EhnS6xBo5NcPv92bIgnlr4PNmp302/s8hc60OFMJl72Zb+ogYdBOyd+ddaCpi7UIg0LAood7pzuxDXUI1At9uw1nH0xmLNME/OnHNXMAez2qmTt+4y6xr9keh4MvdKjV7j/G1a+PLsraUeoOs6WXdx0J7gBl4uDp6rSpp7Lu2/y1xCuHLrRfSGf4STtSlipLMLwOlckqZHmux+PM3SIy81bUqppRhBDjqMAqtAIQ7i1G12kigHbbdVrMvchA18jC06kQBBmtYf4evRs3ORgcXLF+UhKbRgq4Nr8B8NapSI0Vvah27Nrwk4GxudVeNogDIF8pPWzRDhNATv0aNdHx+jj5L1MRYeVB9ZiC6J8712PNGB2ybe3adNhUqr9n/HnLB5DUYPJonFYLCXpWlMGY+azwTEN0b6zrvZ3Vka1caw3zVmHQtJoeVqbQ1HUfPMt79dK0ow8o0UiXQEiN26s6rI73+pT1VMaxl3YRq5wGApt4GsuaKqUa7DykdU4q8GHsRDT1am/stjZZ6X0qdd6Mn35/UzzorXMuzdP5xIlMhtF2z46f1/aMrGhWbf+VILEXC18VaYSvLTMoRiMWMCm8GZLSlsULF5jq3NAqQWR01DWr7KtWyGPxvEhUqZD73DR4FeEd5+vjdC3dGpm9gKyU0teEkxksseomF+J/kRPKFhtWpmQqiOKwlV78kKuRLhYYO///oC+5qa4hT3Sa5c6M86JCoMLYkEAkgm3pOmxWS9XkjGnfmSDThGHlrNSx+j1nmYMOHnvZQba0Y6Wn+XWymIK8Mp3DISJrCY9oSde1twQ69xR4S5kJZWjNvofSBOYycyI1KebLH5TthyI52kPWjOd41LHcOv5LiuOtlztgIJnKlxabmgzeyJekWX8U8CNfNUgFfOzYDSlVtPRoaqvazp0pWuMu17CTmgawmEWuYjNnZLBi9WftnE2QqjDT8PNivccf82XONBlvxrVVOJAe+ofDiG6SW5g6fx/CgcCNFoZJqaJ7ZCQtd0FhKIXfqMG46iZ8VXqRQTlBDIKApxBP7YPyvskUYHXWjcSdfWW0+dTvPuUJQKEWgorxUSA07iZbCPpUSGDUuU0Mkn+0zXfT/UPj6U1MjU2E8eHlBCJ2ZQqyJkJ17L/g0riXKyNgHucc+9ewGDBflKFT04u1oCQdWIenRRbtoeCmxCVwWVussa5B7O57mzQbswJkcgWT7Xh+zUsx0EW9deB9cQ+Q6jdkt+elbhSN2pKwtKHaeDbmcbbEEN69C3hdQX0ncsxf2Lt6jDZB9lySwgsJoZC6mFKZ0ypw7JgxqwcXoDeDTsC84ZQyI7gmbgJeWijLLC4ykfIsYxU7t+zrxuJMGQItjor2QrELFYYc/lWxbVNihBob7D79ccTsjNvxGvOs3HxRe2JeOIom3PpUVqdL1vTwYG8+WwUCcR7fKb0zJdIdEgWVb0va6VVPIRU6S5b08rB5WSURmiwtybRNpe9yqK6QSbxOL51mpiWbF2Z2swin7TlJvWE8h1Me5D/rMb/5tXYUsqFrK21P7pLD8ICnYk7H7VV5YTFzlqKzxgV7vJG8n5m7obgaj0WC3WAVBsOYaS9Bg3J9cnSgeNL6mNIUPp3VG50n5jRlaTaWpq0+524cf2k3Lt3Hvr7eS8mpJTCW3jYNY4yWtwy/CCetZX4ZhcpkkZrx/WCAb/sjaA5YaW6SyYJ/d3c4nFG05+2dTDul2pTBWaq8kzO/7yQUghcIiWaOTXe0E0px1JWqx+RlSpWXETdqqkycTwGJ/r568YpJcG4HJSnoLzK4U0vpYawXc/BRM/AFlOqKv/jAIjuwvQeoCcUXcd/xwCb+sp/KjwvM+r+HQrcv5i3YWsRoHfvbt5xz9QaJitG6lu8afq1XQLMITRpz0JL7HTnvo+skZrDaWTAevYBtz/kiBZMaU9AP/ld65xHgk/spBqbOVWdybUiNmn/V+PP+keI0G9Jinqo/Bou2MUCjF6GrGRDbMiuoiFXjaV32MQHT0kp+gjYXPjaHGbwpL8c7mIqr62ka0vbX2x0jBfR5tMA9d1doaocTzir1RyEIQ7VGh+l3XyS7iJPNWzWxAVFI5Leqk9tJzsZBeUwfvD/4YT5v86MKDWgqJkuRLdm2bWRtCV99oqQTGP6NBQJkolDU7Wh3ChnTJAu3vsdKKQnmzFlWhcVcq8+BV3Hv9wL/4Tqkdh94ZCF3xqvH8WJNoi6Rj3eD98R9kDJ2E2nCPUqo/ZG1N95Ebh4hhq9fYpnSku/xQSrgMkUQ62TFjnxpZRVIK85a7dYgOjUzj86SnhW7NWq222U1a2UK3T/pWTT31x00FzQ3SM7Mf1x5VRUorxmST6teOHpIpk2TZIHPXfrU27XBJSlBzm8S4/UUkMu6Dv6iOwtaarAN5ey26h+z2o148a1gaf9U505CHdwRBEARBEARBEARBEARBEARBEARBEARBEARBEARBEARBEARBEARB/gj/AdLbZ33bW0+VAAAAAElFTkSuQmCC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23557" name="AutoShape 7" descr="data:image/png;base64,iVBORw0KGgoAAAANSUhEUgAAAOEAAADhCAMAAAAJbSJIAAAAgVBMVEX///8AAAD8/PwEBAT39/fv7+/Hx8e8vLzV1dXj4+N/f3/ExMTq6uqZmZmVlZX29vZubm7Nzc2mpqavr68iIiJOTk6JiYk5OTlnZ2dgYGAODg6/v7/m5ualpaU+Pj61tbUdHR0yMjJVVVVGRkZzc3ODg4ONjY0WFhY7OzspKSlDQ0MJT7tkAAAIyklEQVR4nO2ciZKiMBCGIYCAAh6Iisd4jMes7/+AS9IJh4JyRZip/qpWXQehf9JJOp0ERUEQBEEQBEEQBEEQBEEQBEEQBEEQBEEQBEEQBEEQBEEQBKkLif4ZlrfYjeEzvPwFIiGEibGGK5UR7vlf/ohGUGeuvtWEwLWpwD+iUJn6pwPTpWnwyt6OM+c3OyoRHqhPvbtaBC3I5NBfBTQk280wgLIr1Hi/Or/WWy3z/kYd99rztGtTa7CZ/RwzSooUwttxYbGf9bkkU7aR2YtCK2aksM6jvw7L7Bobu0UNcdC0qgtbZ81O11IKMdzJjRusvax8OQo1UHlcGF2rSCHCLva+HXjBoUbpPXFjzQ7pR5UU/qT7i39tiBOsr0xk9xKZBfrWHYJdPE5pDDvL0NS7lkdx7OskNqpizXupEUROx93IIrw1t6bnthQVcTAdhXcgHxUYvdib4VG2PMY63MQX/RxWCFfXXodjLcC99VPOCsPz60quqFzCmcFNkFSW/MSDc9iBOs6EhnS6xBo5NcPv92bIgnlr4PNmp302/s8hc60OFMJl72Zb+ogYdBOyd+ddaCpi7UIg0LAood7pzuxDXUI1At9uw1nH0xmLNME/OnHNXMAez2qmTt+4y6xr9keh4MvdKjV7j/G1a+PLsraUeoOs6WXdx0J7gBl4uDp6rSpp7Lu2/y1xCuHLrRfSGf4STtSlipLMLwOlckqZHmux+PM3SIy81bUqppRhBDjqMAqtAIQ7i1G12kigHbbdVrMvchA18jC06kQBBmtYf4evRs3ORgcXLF+UhKbRgq4Nr8B8NapSI0Vvah27Nrwk4GxudVeNogDIF8pPWzRDhNATv0aNdHx+jj5L1MRYeVB9ZiC6J8712PNGB2ybe3adNhUqr9n/HnLB5DUYPJonFYLCXpWlMGY+azwTEN0b6zrvZ3Vka1caw3zVmHQtJoeVqbQ1HUfPMt79dK0ow8o0UiXQEiN26s6rI73+pT1VMaxl3YRq5wGApt4GsuaKqUa7DykdU4q8GHsRDT1am/stjZZ6X0qdd6Mn35/UzzorXMuzdP5xIlMhtF2z46f1/aMrGhWbf+VILEXC18VaYSvLTMoRiMWMCm8GZLSlsULF5jq3NAqQWR01DWr7KtWyGPxvEhUqZD73DR4FeEd5+vjdC3dGpm9gKyU0teEkxksseomF+J/kRPKFhtWpmQqiOKwlV78kKuRLhYYO///oC+5qa4hT3Sa5c6M86JCoMLYkEAkgm3pOmxWS9XkjGnfmSDThGHlrNSx+j1nmYMOHnvZQba0Y6Wn+XWymIK8Mp3DISJrCY9oSde1twQ69xR4S5kJZWjNvofSBOYycyI1KebLH5TthyI52kPWjOd41LHcOv5LiuOtlztgIJnKlxabmgzeyJekWX8U8CNfNUgFfOzYDSlVtPRoaqvazp0pWuMu17CTmgawmEWuYjNnZLBi9WftnE2QqjDT8PNivccf82XONBlvxrVVOJAe+ofDiG6SW5g6fx/CgcCNFoZJqaJ7ZCQtd0FhKIXfqMG46iZ8VXqRQTlBDIKApxBP7YPyvskUYHXWjcSdfWW0+dTvPuUJQKEWgorxUSA07iZbCPpUSGDUuU0Mkn+0zXfT/UPj6U1MjU2E8eHlBCJ2ZQqyJkJ17L/g0riXKyNgHucc+9ewGDBflKFT04u1oCQdWIenRRbtoeCmxCVwWVussa5B7O57mzQbswJkcgWT7Xh+zUsx0EW9deB9cQ+Q6jdkt+elbhSN2pKwtKHaeDbmcbbEEN69C3hdQX0ncsxf2Lt6jDZB9lySwgsJoZC6mFKZ0ypw7JgxqwcXoDeDTsC84ZQyI7gmbgJeWijLLC4ykfIsYxU7t+zrxuJMGQItjor2QrELFYYc/lWxbVNihBob7D79ccTsjNvxGvOs3HxRe2JeOIom3PpUVqdL1vTwYG8+WwUCcR7fKb0zJdIdEgWVb0va6VVPIRU6S5b08rB5WSURmiwtybRNpe9yqK6QSbxOL51mpiWbF2Z2swin7TlJvWE8h1Me5D/rMb/5tXYUsqFrK21P7pLD8ICnYk7H7VV5YTFzlqKzxgV7vJG8n5m7obgaj0WC3WAVBsOYaS9Bg3J9cnSgeNL6mNIUPp3VG50n5jRlaTaWpq0+524cf2k3Lt3Hvr7eS8mpJTCW3jYNY4yWtwy/CCetZX4ZhcpkkZrx/WCAb/sjaA5YaW6SyYJ/d3c4nFG05+2dTDul2pTBWaq8kzO/7yQUghcIiWaOTXe0E0px1JWqx+RlSpWXETdqqkycTwGJ/r568YpJcG4HJSnoLzK4U0vpYawXc/BRM/AFlOqKv/jAIjuwvQeoCcUXcd/xwCb+sp/KjwvM+r+HQrcv5i3YWsRoHfvbt5xz9QaJitG6lu8afq1XQLMITRpz0JL7HTnvo+skZrDaWTAevYBtz/kiBZMaU9AP/ld65xHgk/spBqbOVWdybUiNmn/V+PP+keI0G9Jinqo/Bou2MUCjF6GrGRDbMiuoiFXjaV32MQHT0kp+gjYXPjaHGbwpL8c7mIqr62ka0vbX2x0jBfR5tMA9d1doaocTzir1RyEIQ7VGh+l3XyS7iJPNWzWxAVFI5Leqk9tJzsZBeUwfvD/4YT5v86MKDWgqJkuRLdm2bWRtCV99oqQTGP6NBQJkolDU7Wh3ChnTJAu3vsdKKQnmzFlWhcVcq8+BV3Hv9wL/4Tqkdh94ZCF3xqvH8WJNoi6Rj3eD98R9kDJ2E2nCPUqo/ZG1N95Ebh4hhq9fYpnSku/xQSrgMkUQ62TFjnxpZRVIK85a7dYgOjUzj86SnhW7NWq222U1a2UK3T/pWTT31x00FzQ3SM7Mf1x5VRUorxmST6teOHpIpk2TZIHPXfrU27XBJSlBzm8S4/UUkMu6Dv6iOwtaarAN5ey26h+z2o148a1gaf9U505CHdwRBEARBEARBEARBEARBEARBEARBEARBEARBEARBEARBEARBEARB/gj/AdLbZ33bW0+VAAAAAElFTkSuQmCC"/>
          <p:cNvSpPr>
            <a:spLocks noChangeAspect="1" noChangeArrowheads="1"/>
          </p:cNvSpPr>
          <p:nvPr/>
        </p:nvSpPr>
        <p:spPr bwMode="auto">
          <a:xfrm>
            <a:off x="33972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76" y="2819400"/>
            <a:ext cx="8162124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547</TotalTime>
  <Words>85</Words>
  <Application>Microsoft Office PowerPoint</Application>
  <PresentationFormat>On-screen Show (4:3)</PresentationFormat>
  <Paragraphs>44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    CTE Transitions CATEMA Teacher Tutorial</vt:lpstr>
      <vt:lpstr>Log In to your CATEMA Account</vt:lpstr>
      <vt:lpstr>Click: View Class List</vt:lpstr>
      <vt:lpstr>Click: Blue Arrow on Class List you are grading.</vt:lpstr>
      <vt:lpstr>Click: View directly across from student you are grading.</vt:lpstr>
      <vt:lpstr>For each student, teachers must input:  1. Exam Grade   2. Course Grade   3. Credit Recommendation  Click: Class Roster to return the main list of students.</vt:lpstr>
      <vt:lpstr>When you are finished grading ALL your students...  Click: Student List at the bottom of your Roster</vt:lpstr>
      <vt:lpstr>  Verify all student grades are correct and print* Student Roster.  *Sign and Date in ink and then scan and send to SDCCD CTE Transitions office via email or snail mail.</vt:lpstr>
      <vt:lpstr>  How Students Request College Credit: </vt:lpstr>
      <vt:lpstr>For Program Assistance…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CATEMA  ENROLLMENT TUTORIAL</dc:title>
  <dc:creator>test</dc:creator>
  <cp:lastModifiedBy>test</cp:lastModifiedBy>
  <cp:revision>88</cp:revision>
  <cp:lastPrinted>2016-02-09T19:31:36Z</cp:lastPrinted>
  <dcterms:created xsi:type="dcterms:W3CDTF">2015-12-17T21:14:43Z</dcterms:created>
  <dcterms:modified xsi:type="dcterms:W3CDTF">2016-03-29T21:39:05Z</dcterms:modified>
</cp:coreProperties>
</file>