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Roboto Condensed" panose="020B0604020202020204" charset="0"/>
      <p:regular r:id="rId31"/>
      <p:bold r:id="rId32"/>
      <p:italic r:id="rId33"/>
      <p:boldItalic r:id="rId34"/>
    </p:embeddedFont>
    <p:embeddedFont>
      <p:font typeface="Lato Black" panose="020B0604020202020204" charset="0"/>
      <p:bold r:id="rId35"/>
      <p:boldItalic r:id="rId36"/>
    </p:embeddedFont>
    <p:embeddedFont>
      <p:font typeface="Calibri" panose="020F0502020204030204" pitchFamily="34" charset="0"/>
      <p:regular r:id="rId37"/>
      <p:bold r:id="rId38"/>
      <p:italic r:id="rId39"/>
      <p:boldItalic r:id="rId40"/>
    </p:embeddedFont>
    <p:embeddedFont>
      <p:font typeface="Source Sans Pro" panose="020B0604020202020204" charset="0"/>
      <p:regular r:id="rId41"/>
      <p:bold r:id="rId42"/>
      <p:italic r:id="rId43"/>
      <p:boldItalic r:id="rId44"/>
    </p:embeddedFont>
    <p:embeddedFont>
      <p:font typeface="Montserrat" panose="020B0604020202020204" charset="0"/>
      <p:regular r:id="rId45"/>
      <p:bold r:id="rId46"/>
      <p:italic r:id="rId47"/>
      <p:boldItalic r:id="rId48"/>
    </p:embeddedFont>
    <p:embeddedFont>
      <p:font typeface="Lato" panose="020B0604020202020204" charset="0"/>
      <p:regular r:id="rId49"/>
      <p:bold r:id="rId50"/>
      <p:italic r:id="rId51"/>
      <p:boldItalic r:id="rId52"/>
    </p:embeddedFont>
    <p:embeddedFont>
      <p:font typeface="Lato Light" panose="020F0302020204030203" charset="0"/>
      <p:regular r:id="rId53"/>
      <p:bold r:id="rId54"/>
      <p:italic r:id="rId55"/>
      <p:boldItalic r:id="rId56"/>
    </p:embeddedFont>
    <p:embeddedFont>
      <p:font typeface="Open Sans"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5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64764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51ccdea60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51ccdea6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 Contreras video - start at 2:35 - 6:13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504c2b94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504c2b9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51ccdea6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51ccdea6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51ccdea6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51ccdea6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4df4d7bc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4df4d7bc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51ccdea60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51ccdea6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4df4d7bc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4df4d7bc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her Ready for Rigor framework, Hammond shares how teachers can set the stage for transforming </a:t>
            </a:r>
            <a:r>
              <a:rPr lang="en" b="1" i="1"/>
              <a:t>dependent</a:t>
            </a:r>
            <a:r>
              <a:rPr lang="en"/>
              <a:t> learners to </a:t>
            </a:r>
            <a:r>
              <a:rPr lang="en" b="1" i="1"/>
              <a:t>independent</a:t>
            </a:r>
            <a:r>
              <a:rPr lang="en" b="1"/>
              <a:t> </a:t>
            </a:r>
            <a:r>
              <a:rPr lang="en"/>
              <a:t>learners in four key practice areas of Culturally Responsive Teaching:</a:t>
            </a:r>
            <a:endParaRPr/>
          </a:p>
          <a:p>
            <a:pPr marL="457200" lvl="0" indent="-298450" algn="l" rtl="0">
              <a:spcBef>
                <a:spcPts val="0"/>
              </a:spcBef>
              <a:spcAft>
                <a:spcPts val="0"/>
              </a:spcAft>
              <a:buSzPts val="1100"/>
              <a:buAutoNum type="arabicPeriod"/>
            </a:pPr>
            <a:r>
              <a:rPr lang="en"/>
              <a:t>Awareness - knowing our own cultural context, biases, triggers, lens. </a:t>
            </a:r>
            <a:endParaRPr/>
          </a:p>
          <a:p>
            <a:pPr marL="457200" lvl="0" indent="-298450" algn="l" rtl="0">
              <a:spcBef>
                <a:spcPts val="0"/>
              </a:spcBef>
              <a:spcAft>
                <a:spcPts val="0"/>
              </a:spcAft>
              <a:buSzPts val="1100"/>
              <a:buAutoNum type="arabicPeriod"/>
            </a:pPr>
            <a:r>
              <a:rPr lang="en"/>
              <a:t>Learning Partnerships - building supportive caring</a:t>
            </a:r>
            <a:endParaRPr/>
          </a:p>
          <a:p>
            <a:pPr marL="457200" lvl="0" indent="-298450" algn="l" rtl="0">
              <a:spcBef>
                <a:spcPts val="0"/>
              </a:spcBef>
              <a:spcAft>
                <a:spcPts val="0"/>
              </a:spcAft>
              <a:buSzPts val="1100"/>
              <a:buAutoNum type="arabicPeriod"/>
            </a:pPr>
            <a:r>
              <a:rPr lang="en"/>
              <a:t>Information Processing</a:t>
            </a:r>
            <a:endParaRPr/>
          </a:p>
          <a:p>
            <a:pPr marL="457200" lvl="0" indent="-298450" algn="l" rtl="0">
              <a:spcBef>
                <a:spcPts val="0"/>
              </a:spcBef>
              <a:spcAft>
                <a:spcPts val="0"/>
              </a:spcAft>
              <a:buSzPts val="1100"/>
              <a:buAutoNum type="arabicPeriod"/>
            </a:pPr>
            <a:r>
              <a:rPr lang="en"/>
              <a:t>Community of Learners &amp; Learning Environment</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51ccdea60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51ccdea60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4df4d7bc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4df4d7bc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4df4d7bc3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4df4d7bc3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Canvas, this is even easier to do with the “Message Students Who” link in grades</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4df4d7bc3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4df4d7bc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4df4d7bc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4df4d7bc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4df4d7bc3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4df4d7bc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51ccdea60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51ccdea60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4df4d7bc3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64df4d7bc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51ccdea60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51ccdea6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4df4d7bc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4df4d7bc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51ccdea60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51ccdea6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51ccdea6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51ccdea6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51ccdea60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51ccdea60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51ccdea6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51ccdea6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4df4d7bc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4df4d7bc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51ccdea60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51ccdea6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51ccdea6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51ccdea6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51ccdea60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51ccdea6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51ccdea60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51ccdea6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51ccdea60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51ccdea6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3164" y="1424069"/>
            <a:ext cx="9157393" cy="3719422"/>
            <a:chOff x="187960" y="1453515"/>
            <a:chExt cx="3861435" cy="1568450"/>
          </a:xfrm>
        </p:grpSpPr>
        <p:sp>
          <p:nvSpPr>
            <p:cNvPr id="11" name="Google Shape;11;p2"/>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12" name="Google Shape;12;p2"/>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13" name="Google Shape;13;p2"/>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14" name="Google Shape;14;p2"/>
          <p:cNvSpPr txBox="1">
            <a:spLocks noGrp="1"/>
          </p:cNvSpPr>
          <p:nvPr>
            <p:ph type="ctrTitle"/>
          </p:nvPr>
        </p:nvSpPr>
        <p:spPr>
          <a:xfrm>
            <a:off x="1034300" y="925025"/>
            <a:ext cx="7075500" cy="11598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bottom waves">
  <p:cSld name="BLANK_1">
    <p:spTree>
      <p:nvGrpSpPr>
        <p:cNvPr id="1" name="Shape 80"/>
        <p:cNvGrpSpPr/>
        <p:nvPr/>
      </p:nvGrpSpPr>
      <p:grpSpPr>
        <a:xfrm>
          <a:off x="0" y="0"/>
          <a:ext cx="0" cy="0"/>
          <a:chOff x="0" y="0"/>
          <a:chExt cx="0" cy="0"/>
        </a:xfrm>
      </p:grpSpPr>
      <p:grpSp>
        <p:nvGrpSpPr>
          <p:cNvPr id="81" name="Google Shape;81;p11"/>
          <p:cNvGrpSpPr/>
          <p:nvPr/>
        </p:nvGrpSpPr>
        <p:grpSpPr>
          <a:xfrm>
            <a:off x="-13177" y="3583361"/>
            <a:ext cx="9157393" cy="1560137"/>
            <a:chOff x="187960" y="1453515"/>
            <a:chExt cx="3861435" cy="1568450"/>
          </a:xfrm>
        </p:grpSpPr>
        <p:sp>
          <p:nvSpPr>
            <p:cNvPr id="82" name="Google Shape;82;p11"/>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83" name="Google Shape;83;p11"/>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84" name="Google Shape;84;p11"/>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85" name="Google Shape;85;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 name="Google Shape;88;p1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 name="Google Shape;89;p12"/>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14" y="2917253"/>
            <a:ext cx="9140444" cy="2224977"/>
          </a:xfrm>
          <a:custGeom>
            <a:avLst/>
            <a:gdLst/>
            <a:ahLst/>
            <a:cxnLst/>
            <a:rect l="l" t="t" r="r" b="b"/>
            <a:pathLst>
              <a:path w="3860800" h="939800" extrusionOk="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3"/>
          <p:cNvSpPr/>
          <p:nvPr/>
        </p:nvSpPr>
        <p:spPr>
          <a:xfrm>
            <a:off x="14" y="1926312"/>
            <a:ext cx="9140444" cy="3217196"/>
          </a:xfrm>
          <a:custGeom>
            <a:avLst/>
            <a:gdLst/>
            <a:ahLst/>
            <a:cxnLst/>
            <a:rect l="l" t="t" r="r" b="b"/>
            <a:pathLst>
              <a:path w="3860800" h="1358900" extrusionOk="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rgbClr val="F20122">
                  <a:alpha val="51764"/>
                  <a:alpha val="20000"/>
                </a:srgbClr>
              </a:gs>
              <a:gs pos="100000">
                <a:srgbClr val="FF6A00">
                  <a:alpha val="71764"/>
                  <a:alpha val="20000"/>
                </a:srgbClr>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p:nvPr/>
        </p:nvSpPr>
        <p:spPr>
          <a:xfrm>
            <a:off x="1518" y="3413475"/>
            <a:ext cx="9140444" cy="1728867"/>
          </a:xfrm>
          <a:custGeom>
            <a:avLst/>
            <a:gdLst/>
            <a:ahLst/>
            <a:cxnLst/>
            <a:rect l="l" t="t" r="r" b="b"/>
            <a:pathLst>
              <a:path w="3860800" h="730250" extrusionOk="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txBox="1">
            <a:spLocks noGrp="1"/>
          </p:cNvSpPr>
          <p:nvPr>
            <p:ph type="ctrTitle"/>
          </p:nvPr>
        </p:nvSpPr>
        <p:spPr>
          <a:xfrm>
            <a:off x="1034300" y="1583350"/>
            <a:ext cx="6342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0" name="Google Shape;20;p3"/>
          <p:cNvSpPr txBox="1">
            <a:spLocks noGrp="1"/>
          </p:cNvSpPr>
          <p:nvPr>
            <p:ph type="subTitle" idx="1"/>
          </p:nvPr>
        </p:nvSpPr>
        <p:spPr>
          <a:xfrm>
            <a:off x="1034300" y="2840052"/>
            <a:ext cx="63429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4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grpSp>
        <p:nvGrpSpPr>
          <p:cNvPr id="22" name="Google Shape;22;p4"/>
          <p:cNvGrpSpPr/>
          <p:nvPr/>
        </p:nvGrpSpPr>
        <p:grpSpPr>
          <a:xfrm rot="-5400000" flipH="1">
            <a:off x="5520163" y="1530301"/>
            <a:ext cx="5154243" cy="2093410"/>
            <a:chOff x="187960" y="1453515"/>
            <a:chExt cx="3861435" cy="1568450"/>
          </a:xfrm>
        </p:grpSpPr>
        <p:sp>
          <p:nvSpPr>
            <p:cNvPr id="23" name="Google Shape;23;p4"/>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24" name="Google Shape;24;p4"/>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25" name="Google Shape;25;p4"/>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26" name="Google Shape;26;p4"/>
          <p:cNvSpPr txBox="1">
            <a:spLocks noGrp="1"/>
          </p:cNvSpPr>
          <p:nvPr>
            <p:ph type="body" idx="1"/>
          </p:nvPr>
        </p:nvSpPr>
        <p:spPr>
          <a:xfrm>
            <a:off x="2038025" y="1476000"/>
            <a:ext cx="5067900" cy="3045000"/>
          </a:xfrm>
          <a:prstGeom prst="rect">
            <a:avLst/>
          </a:prstGeom>
        </p:spPr>
        <p:txBody>
          <a:bodyPr spcFirstLastPara="1" wrap="square" lIns="0" tIns="0" rIns="0" bIns="0" anchor="t" anchorCtr="0">
            <a:noAutofit/>
          </a:bodyPr>
          <a:lstStyle>
            <a:lvl1pPr marL="457200" lvl="0" indent="-431800" algn="ctr" rtl="0">
              <a:spcBef>
                <a:spcPts val="600"/>
              </a:spcBef>
              <a:spcAft>
                <a:spcPts val="0"/>
              </a:spcAft>
              <a:buSzPts val="3200"/>
              <a:buChar char="◦"/>
              <a:defRPr sz="3200" i="1"/>
            </a:lvl1pPr>
            <a:lvl2pPr marL="914400" lvl="1" indent="-431800" algn="ctr" rtl="0">
              <a:spcBef>
                <a:spcPts val="0"/>
              </a:spcBef>
              <a:spcAft>
                <a:spcPts val="0"/>
              </a:spcAft>
              <a:buSzPts val="3200"/>
              <a:buChar char="◦"/>
              <a:defRPr sz="3200" i="1"/>
            </a:lvl2pPr>
            <a:lvl3pPr marL="1371600" lvl="2" indent="-431800" algn="ctr" rtl="0">
              <a:spcBef>
                <a:spcPts val="0"/>
              </a:spcBef>
              <a:spcAft>
                <a:spcPts val="0"/>
              </a:spcAft>
              <a:buSzPts val="3200"/>
              <a:buChar char="◦"/>
              <a:defRPr sz="3200" i="1"/>
            </a:lvl3pPr>
            <a:lvl4pPr marL="1828800" lvl="3" indent="-431800" algn="ctr" rtl="0">
              <a:spcBef>
                <a:spcPts val="0"/>
              </a:spcBef>
              <a:spcAft>
                <a:spcPts val="0"/>
              </a:spcAft>
              <a:buSzPts val="3200"/>
              <a:buChar char="◦"/>
              <a:defRPr sz="3200" i="1"/>
            </a:lvl4pPr>
            <a:lvl5pPr marL="2286000" lvl="4" indent="-431800" algn="ctr" rtl="0">
              <a:spcBef>
                <a:spcPts val="0"/>
              </a:spcBef>
              <a:spcAft>
                <a:spcPts val="0"/>
              </a:spcAft>
              <a:buSzPts val="3200"/>
              <a:buChar char="◦"/>
              <a:defRPr sz="3200" i="1"/>
            </a:lvl5pPr>
            <a:lvl6pPr marL="2743200" lvl="5" indent="-431800" algn="ctr" rtl="0">
              <a:spcBef>
                <a:spcPts val="0"/>
              </a:spcBef>
              <a:spcAft>
                <a:spcPts val="0"/>
              </a:spcAft>
              <a:buSzPts val="3200"/>
              <a:buChar char="◦"/>
              <a:defRPr sz="3200" i="1"/>
            </a:lvl6pPr>
            <a:lvl7pPr marL="3200400" lvl="6" indent="-431800" algn="ctr" rtl="0">
              <a:spcBef>
                <a:spcPts val="0"/>
              </a:spcBef>
              <a:spcAft>
                <a:spcPts val="0"/>
              </a:spcAft>
              <a:buSzPts val="3200"/>
              <a:buChar char="◦"/>
              <a:defRPr sz="3200" i="1"/>
            </a:lvl7pPr>
            <a:lvl8pPr marL="3657600" lvl="7" indent="-431800" algn="ctr" rtl="0">
              <a:spcBef>
                <a:spcPts val="0"/>
              </a:spcBef>
              <a:spcAft>
                <a:spcPts val="0"/>
              </a:spcAft>
              <a:buSzPts val="3200"/>
              <a:buChar char="◦"/>
              <a:defRPr sz="3200" i="1"/>
            </a:lvl8pPr>
            <a:lvl9pPr marL="4114800" lvl="8" indent="-431800" algn="ctr" rtl="0">
              <a:spcBef>
                <a:spcPts val="0"/>
              </a:spcBef>
              <a:spcAft>
                <a:spcPts val="0"/>
              </a:spcAft>
              <a:buSzPts val="3200"/>
              <a:buChar char="◦"/>
              <a:defRPr sz="3200" i="1"/>
            </a:lvl9pPr>
          </a:lstStyle>
          <a:p>
            <a:endParaRPr/>
          </a:p>
        </p:txBody>
      </p:sp>
      <p:sp>
        <p:nvSpPr>
          <p:cNvPr id="27" name="Google Shape;27;p4"/>
          <p:cNvSpPr txBox="1"/>
          <p:nvPr/>
        </p:nvSpPr>
        <p:spPr>
          <a:xfrm>
            <a:off x="3593400" y="5527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b="1">
                <a:solidFill>
                  <a:schemeClr val="accent5"/>
                </a:solidFill>
                <a:latin typeface="Lato"/>
                <a:ea typeface="Lato"/>
                <a:cs typeface="Lato"/>
                <a:sym typeface="Lato"/>
              </a:rPr>
              <a:t>“</a:t>
            </a:r>
            <a:endParaRPr sz="9600" b="1">
              <a:solidFill>
                <a:schemeClr val="accent5"/>
              </a:solidFill>
              <a:latin typeface="Lato"/>
              <a:ea typeface="Lato"/>
              <a:cs typeface="Lato"/>
              <a:sym typeface="Lato"/>
            </a:endParaRPr>
          </a:p>
        </p:txBody>
      </p:sp>
      <p:sp>
        <p:nvSpPr>
          <p:cNvPr id="28" name="Google Shape;28;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9" name="Google Shape;29;p4"/>
          <p:cNvGrpSpPr/>
          <p:nvPr/>
        </p:nvGrpSpPr>
        <p:grpSpPr>
          <a:xfrm rot="5400000" flipH="1">
            <a:off x="-1530412" y="1530301"/>
            <a:ext cx="5154243" cy="2093410"/>
            <a:chOff x="187960" y="1453515"/>
            <a:chExt cx="3861435" cy="1568450"/>
          </a:xfrm>
        </p:grpSpPr>
        <p:sp>
          <p:nvSpPr>
            <p:cNvPr id="30" name="Google Shape;30;p4"/>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31" name="Google Shape;31;p4"/>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32" name="Google Shape;32;p4"/>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3"/>
        <p:cNvGrpSpPr/>
        <p:nvPr/>
      </p:nvGrpSpPr>
      <p:grpSpPr>
        <a:xfrm>
          <a:off x="0" y="0"/>
          <a:ext cx="0" cy="0"/>
          <a:chOff x="0" y="0"/>
          <a:chExt cx="0" cy="0"/>
        </a:xfrm>
      </p:grpSpPr>
      <p:grpSp>
        <p:nvGrpSpPr>
          <p:cNvPr id="34" name="Google Shape;34;p5"/>
          <p:cNvGrpSpPr/>
          <p:nvPr/>
        </p:nvGrpSpPr>
        <p:grpSpPr>
          <a:xfrm rot="-5400000" flipH="1">
            <a:off x="5520163" y="1530301"/>
            <a:ext cx="5154243" cy="2093410"/>
            <a:chOff x="187960" y="1453515"/>
            <a:chExt cx="3861435" cy="1568450"/>
          </a:xfrm>
        </p:grpSpPr>
        <p:sp>
          <p:nvSpPr>
            <p:cNvPr id="35" name="Google Shape;35;p5"/>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36" name="Google Shape;36;p5"/>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37" name="Google Shape;37;p5"/>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38" name="Google Shape;38;p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5"/>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0" name="Google Shape;40;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grpSp>
        <p:nvGrpSpPr>
          <p:cNvPr id="42" name="Google Shape;42;p6"/>
          <p:cNvGrpSpPr/>
          <p:nvPr/>
        </p:nvGrpSpPr>
        <p:grpSpPr>
          <a:xfrm rot="-5400000" flipH="1">
            <a:off x="5520163" y="1530301"/>
            <a:ext cx="5154243" cy="2093410"/>
            <a:chOff x="187960" y="1453515"/>
            <a:chExt cx="3861435" cy="1568450"/>
          </a:xfrm>
        </p:grpSpPr>
        <p:sp>
          <p:nvSpPr>
            <p:cNvPr id="43" name="Google Shape;43;p6"/>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44" name="Google Shape;44;p6"/>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45" name="Google Shape;45;p6"/>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46" name="Google Shape;46;p6"/>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 name="Google Shape;47;p6"/>
          <p:cNvSpPr txBox="1">
            <a:spLocks noGrp="1"/>
          </p:cNvSpPr>
          <p:nvPr>
            <p:ph type="body" idx="1"/>
          </p:nvPr>
        </p:nvSpPr>
        <p:spPr>
          <a:xfrm>
            <a:off x="737850" y="1475700"/>
            <a:ext cx="2891700" cy="2936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8" name="Google Shape;48;p6"/>
          <p:cNvSpPr txBox="1">
            <a:spLocks noGrp="1"/>
          </p:cNvSpPr>
          <p:nvPr>
            <p:ph type="body" idx="2"/>
          </p:nvPr>
        </p:nvSpPr>
        <p:spPr>
          <a:xfrm>
            <a:off x="3955979" y="1475700"/>
            <a:ext cx="2891700" cy="2936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9" name="Google Shape;49;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0"/>
        <p:cNvGrpSpPr/>
        <p:nvPr/>
      </p:nvGrpSpPr>
      <p:grpSpPr>
        <a:xfrm>
          <a:off x="0" y="0"/>
          <a:ext cx="0" cy="0"/>
          <a:chOff x="0" y="0"/>
          <a:chExt cx="0" cy="0"/>
        </a:xfrm>
      </p:grpSpPr>
      <p:grpSp>
        <p:nvGrpSpPr>
          <p:cNvPr id="51" name="Google Shape;51;p7"/>
          <p:cNvGrpSpPr/>
          <p:nvPr/>
        </p:nvGrpSpPr>
        <p:grpSpPr>
          <a:xfrm rot="-5400000" flipH="1">
            <a:off x="5520163" y="1530301"/>
            <a:ext cx="5154243" cy="2093410"/>
            <a:chOff x="187960" y="1453515"/>
            <a:chExt cx="3861435" cy="1568450"/>
          </a:xfrm>
        </p:grpSpPr>
        <p:sp>
          <p:nvSpPr>
            <p:cNvPr id="52" name="Google Shape;52;p7"/>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53" name="Google Shape;53;p7"/>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54" name="Google Shape;54;p7"/>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55" name="Google Shape;55;p7"/>
          <p:cNvSpPr txBox="1">
            <a:spLocks noGrp="1"/>
          </p:cNvSpPr>
          <p:nvPr>
            <p:ph type="title"/>
          </p:nvPr>
        </p:nvSpPr>
        <p:spPr>
          <a:xfrm>
            <a:off x="737850" y="517525"/>
            <a:ext cx="62841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7"/>
          <p:cNvSpPr txBox="1">
            <a:spLocks noGrp="1"/>
          </p:cNvSpPr>
          <p:nvPr>
            <p:ph type="body" idx="1"/>
          </p:nvPr>
        </p:nvSpPr>
        <p:spPr>
          <a:xfrm>
            <a:off x="737850" y="1475700"/>
            <a:ext cx="1902600" cy="2960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7" name="Google Shape;57;p7"/>
          <p:cNvSpPr txBox="1">
            <a:spLocks noGrp="1"/>
          </p:cNvSpPr>
          <p:nvPr>
            <p:ph type="body" idx="2"/>
          </p:nvPr>
        </p:nvSpPr>
        <p:spPr>
          <a:xfrm>
            <a:off x="2928612" y="1475700"/>
            <a:ext cx="1902600" cy="2960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3"/>
          </p:nvPr>
        </p:nvSpPr>
        <p:spPr>
          <a:xfrm>
            <a:off x="5119374" y="1475700"/>
            <a:ext cx="1902600" cy="2960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9" name="Google Shape;59;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grpSp>
        <p:nvGrpSpPr>
          <p:cNvPr id="61" name="Google Shape;61;p8"/>
          <p:cNvGrpSpPr/>
          <p:nvPr/>
        </p:nvGrpSpPr>
        <p:grpSpPr>
          <a:xfrm rot="-5400000" flipH="1">
            <a:off x="5520163" y="1530301"/>
            <a:ext cx="5154243" cy="2093410"/>
            <a:chOff x="187960" y="1453515"/>
            <a:chExt cx="3861435" cy="1568450"/>
          </a:xfrm>
        </p:grpSpPr>
        <p:sp>
          <p:nvSpPr>
            <p:cNvPr id="62" name="Google Shape;62;p8"/>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63" name="Google Shape;63;p8"/>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64" name="Google Shape;64;p8"/>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65" name="Google Shape;65;p8"/>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grpSp>
        <p:nvGrpSpPr>
          <p:cNvPr id="68" name="Google Shape;68;p9"/>
          <p:cNvGrpSpPr/>
          <p:nvPr/>
        </p:nvGrpSpPr>
        <p:grpSpPr>
          <a:xfrm rot="-5400000" flipH="1">
            <a:off x="5520163" y="1530301"/>
            <a:ext cx="5154243" cy="2093410"/>
            <a:chOff x="187960" y="1453515"/>
            <a:chExt cx="3861435" cy="1568450"/>
          </a:xfrm>
        </p:grpSpPr>
        <p:sp>
          <p:nvSpPr>
            <p:cNvPr id="69" name="Google Shape;69;p9"/>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70" name="Google Shape;70;p9"/>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71" name="Google Shape;71;p9"/>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72" name="Google Shape;72;p9"/>
          <p:cNvSpPr txBox="1">
            <a:spLocks noGrp="1"/>
          </p:cNvSpPr>
          <p:nvPr>
            <p:ph type="body" idx="1"/>
          </p:nvPr>
        </p:nvSpPr>
        <p:spPr>
          <a:xfrm>
            <a:off x="737850" y="4406300"/>
            <a:ext cx="6236400" cy="519600"/>
          </a:xfrm>
          <a:prstGeom prst="rect">
            <a:avLst/>
          </a:prstGeom>
        </p:spPr>
        <p:txBody>
          <a:bodyPr spcFirstLastPara="1" wrap="square" lIns="0" tIns="0" rIns="0" bIns="0" anchor="t" anchorCtr="0">
            <a:noAutofit/>
          </a:bodyPr>
          <a:lstStyle>
            <a:lvl1pPr marL="457200" lvl="0" indent="-228600" rtl="0">
              <a:spcBef>
                <a:spcPts val="360"/>
              </a:spcBef>
              <a:spcAft>
                <a:spcPts val="0"/>
              </a:spcAft>
              <a:buClr>
                <a:schemeClr val="accent5"/>
              </a:buClr>
              <a:buSzPts val="1800"/>
              <a:buNone/>
              <a:defRPr sz="1800">
                <a:solidFill>
                  <a:schemeClr val="accent5"/>
                </a:solidFill>
              </a:defRPr>
            </a:lvl1pPr>
          </a:lstStyle>
          <a:p>
            <a:endParaRPr/>
          </a:p>
        </p:txBody>
      </p:sp>
      <p:sp>
        <p:nvSpPr>
          <p:cNvPr id="73" name="Google Shape;73;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grpSp>
        <p:nvGrpSpPr>
          <p:cNvPr id="75" name="Google Shape;75;p10"/>
          <p:cNvGrpSpPr/>
          <p:nvPr/>
        </p:nvGrpSpPr>
        <p:grpSpPr>
          <a:xfrm rot="-5400000" flipH="1">
            <a:off x="5520163" y="1530301"/>
            <a:ext cx="5154243" cy="2093410"/>
            <a:chOff x="187960" y="1453515"/>
            <a:chExt cx="3861435" cy="1568450"/>
          </a:xfrm>
        </p:grpSpPr>
        <p:sp>
          <p:nvSpPr>
            <p:cNvPr id="76" name="Google Shape;76;p10"/>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77" name="Google Shape;77;p10"/>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78" name="Google Shape;78;p10"/>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79" name="Google Shape;79;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7850" y="517525"/>
            <a:ext cx="6034500" cy="744300"/>
          </a:xfrm>
          <a:prstGeom prst="rect">
            <a:avLst/>
          </a:prstGeom>
          <a:noFill/>
          <a:ln>
            <a:noFill/>
          </a:ln>
        </p:spPr>
        <p:txBody>
          <a:bodyPr spcFirstLastPara="1" wrap="square" lIns="0" tIns="0" rIns="0" bIns="0" anchor="b" anchorCtr="0">
            <a:noAutofit/>
          </a:bodyPr>
          <a:lstStyle>
            <a:lvl1pPr lvl="0"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2pPr>
            <a:lvl3pPr lvl="2"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3pPr>
            <a:lvl4pPr lvl="3"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4pPr>
            <a:lvl5pPr lvl="4"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5pPr>
            <a:lvl6pPr lvl="5"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6pPr>
            <a:lvl7pPr lvl="6"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7pPr>
            <a:lvl8pPr lvl="7"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8pPr>
            <a:lvl9pPr lvl="8"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9pPr>
          </a:lstStyle>
          <a:p>
            <a:endParaRPr/>
          </a:p>
        </p:txBody>
      </p:sp>
      <p:sp>
        <p:nvSpPr>
          <p:cNvPr id="7" name="Google Shape;7;p1"/>
          <p:cNvSpPr txBox="1">
            <a:spLocks noGrp="1"/>
          </p:cNvSpPr>
          <p:nvPr>
            <p:ph type="body" idx="1"/>
          </p:nvPr>
        </p:nvSpPr>
        <p:spPr>
          <a:xfrm>
            <a:off x="737850" y="1475700"/>
            <a:ext cx="6034500" cy="30432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1pPr>
            <a:lvl2pPr marL="914400" lvl="1"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2pPr>
            <a:lvl3pPr marL="1371600" lvl="2"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3pPr>
            <a:lvl4pPr marL="1828800" lvl="3"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4pPr>
            <a:lvl5pPr marL="2286000" lvl="4"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5pPr>
            <a:lvl6pPr marL="2743200" lvl="5"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6pPr>
            <a:lvl7pPr marL="3200400" lvl="6"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7pPr>
            <a:lvl8pPr marL="3657600" lvl="7"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8pPr>
            <a:lvl9pPr marL="4114800" lvl="8"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Lato Light"/>
                <a:ea typeface="Lato Light"/>
                <a:cs typeface="Lato Light"/>
                <a:sym typeface="Lato Light"/>
              </a:defRPr>
            </a:lvl1pPr>
            <a:lvl2pPr lvl="1" algn="r" rtl="0">
              <a:buNone/>
              <a:defRPr sz="1300">
                <a:solidFill>
                  <a:schemeClr val="lt1"/>
                </a:solidFill>
                <a:latin typeface="Lato Light"/>
                <a:ea typeface="Lato Light"/>
                <a:cs typeface="Lato Light"/>
                <a:sym typeface="Lato Light"/>
              </a:defRPr>
            </a:lvl2pPr>
            <a:lvl3pPr lvl="2" algn="r" rtl="0">
              <a:buNone/>
              <a:defRPr sz="1300">
                <a:solidFill>
                  <a:schemeClr val="lt1"/>
                </a:solidFill>
                <a:latin typeface="Lato Light"/>
                <a:ea typeface="Lato Light"/>
                <a:cs typeface="Lato Light"/>
                <a:sym typeface="Lato Light"/>
              </a:defRPr>
            </a:lvl3pPr>
            <a:lvl4pPr lvl="3" algn="r" rtl="0">
              <a:buNone/>
              <a:defRPr sz="1300">
                <a:solidFill>
                  <a:schemeClr val="lt1"/>
                </a:solidFill>
                <a:latin typeface="Lato Light"/>
                <a:ea typeface="Lato Light"/>
                <a:cs typeface="Lato Light"/>
                <a:sym typeface="Lato Light"/>
              </a:defRPr>
            </a:lvl4pPr>
            <a:lvl5pPr lvl="4" algn="r" rtl="0">
              <a:buNone/>
              <a:defRPr sz="1300">
                <a:solidFill>
                  <a:schemeClr val="lt1"/>
                </a:solidFill>
                <a:latin typeface="Lato Light"/>
                <a:ea typeface="Lato Light"/>
                <a:cs typeface="Lato Light"/>
                <a:sym typeface="Lato Light"/>
              </a:defRPr>
            </a:lvl5pPr>
            <a:lvl6pPr lvl="5" algn="r" rtl="0">
              <a:buNone/>
              <a:defRPr sz="1300">
                <a:solidFill>
                  <a:schemeClr val="lt1"/>
                </a:solidFill>
                <a:latin typeface="Lato Light"/>
                <a:ea typeface="Lato Light"/>
                <a:cs typeface="Lato Light"/>
                <a:sym typeface="Lato Light"/>
              </a:defRPr>
            </a:lvl6pPr>
            <a:lvl7pPr lvl="6" algn="r" rtl="0">
              <a:buNone/>
              <a:defRPr sz="1300">
                <a:solidFill>
                  <a:schemeClr val="lt1"/>
                </a:solidFill>
                <a:latin typeface="Lato Light"/>
                <a:ea typeface="Lato Light"/>
                <a:cs typeface="Lato Light"/>
                <a:sym typeface="Lato Light"/>
              </a:defRPr>
            </a:lvl7pPr>
            <a:lvl8pPr lvl="7" algn="r" rtl="0">
              <a:buNone/>
              <a:defRPr sz="1300">
                <a:solidFill>
                  <a:schemeClr val="lt1"/>
                </a:solidFill>
                <a:latin typeface="Lato Light"/>
                <a:ea typeface="Lato Light"/>
                <a:cs typeface="Lato Light"/>
                <a:sym typeface="Lato Light"/>
              </a:defRPr>
            </a:lvl8pPr>
            <a:lvl9pPr lvl="8" algn="r" rtl="0">
              <a:buNone/>
              <a:defRPr sz="13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yy80ggnjYwU"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crc.tc.columbia.edu/media/k2/attachments/effective-online-instructor-presence.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creativecommons.org/licenses/by-nc/4.0" TargetMode="External"/><Relationship Id="rId5" Type="http://schemas.openxmlformats.org/officeDocument/2006/relationships/hyperlink" Target="https://brocansky.com/" TargetMode="External"/><Relationship Id="rId4" Type="http://schemas.openxmlformats.org/officeDocument/2006/relationships/hyperlink" Target="https://brocansky.com/humanizing-infographi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chTETU1KfS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onlineteachingconference.org/otc19-archiv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bit.ly/humanized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brocansky.com/humanizing-infographic" TargetMode="External"/><Relationship Id="rId7" Type="http://schemas.openxmlformats.org/officeDocument/2006/relationships/hyperlink" Target="https://www.cccco.edu/-/media/CCCCO-Website/About-Us/Reports/Files/2017-DE-Report-Final-ADA.ashx?la=en&amp;hash=4355069E3B2E3371FBF401A0788013DD0188EE3D"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ccrc.tc.columbia.edu/media/k2/attachments/effective-online-instructor-presence.pdf" TargetMode="External"/><Relationship Id="rId5" Type="http://schemas.openxmlformats.org/officeDocument/2006/relationships/hyperlink" Target="http://onlineteachingconference.org/otc19-archives/" TargetMode="External"/><Relationship Id="rId4" Type="http://schemas.openxmlformats.org/officeDocument/2006/relationships/hyperlink" Target="http://onlineteachingconferenc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nlinenetworkofeducators.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onlinenetworkofeducators.org/wp-content/uploads/2019/02/CVC-OEI-Course-Design-Rubric-rev.2.14.2019.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onlinenetworkofeducators.org/caninnovate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About-Us/State-of-the-Syste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hope4college.com/california-community-colleges-realcollege-survey/"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cccco.edu/-/media/CCCCO-Website/About-Us/Reports/Files/2017-DE-Report-Final-ADA.ashx?la=en&amp;hash=4355069E3B2E3371FBF401A0788013DD0188EE3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ccco.edu/-/media/CCCCO-Website/About-Us/Reports/Files/2017-DE-Report-Final-ADA.ashx?la=en&amp;hash=4355069E3B2E3371FBF401A0788013DD0188EE3D"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nWPI35WGsTc"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ctrTitle"/>
          </p:nvPr>
        </p:nvSpPr>
        <p:spPr>
          <a:xfrm>
            <a:off x="1034300" y="1583350"/>
            <a:ext cx="6342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Humanizing</a:t>
            </a:r>
            <a:endParaRPr/>
          </a:p>
          <a:p>
            <a:pPr marL="0" lvl="0" indent="0" algn="l" rtl="0">
              <a:spcBef>
                <a:spcPts val="0"/>
              </a:spcBef>
              <a:spcAft>
                <a:spcPts val="0"/>
              </a:spcAft>
              <a:buNone/>
            </a:pPr>
            <a:r>
              <a:rPr lang="en">
                <a:latin typeface="Lato"/>
                <a:ea typeface="Lato"/>
                <a:cs typeface="Lato"/>
                <a:sym typeface="Lato"/>
              </a:rPr>
              <a:t>Online Teaching</a:t>
            </a:r>
            <a:endParaRPr>
              <a:latin typeface="Lato"/>
              <a:ea typeface="Lato"/>
              <a:cs typeface="Lato"/>
              <a:sym typeface="Lato"/>
            </a:endParaRPr>
          </a:p>
        </p:txBody>
      </p:sp>
      <p:sp>
        <p:nvSpPr>
          <p:cNvPr id="95" name="Google Shape;95;p13"/>
          <p:cNvSpPr txBox="1">
            <a:spLocks noGrp="1"/>
          </p:cNvSpPr>
          <p:nvPr>
            <p:ph type="subTitle" idx="1"/>
          </p:nvPr>
        </p:nvSpPr>
        <p:spPr>
          <a:xfrm>
            <a:off x="1034300" y="2840052"/>
            <a:ext cx="63429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Katie Palacios</a:t>
            </a:r>
            <a:endParaRPr/>
          </a:p>
        </p:txBody>
      </p:sp>
      <p:sp>
        <p:nvSpPr>
          <p:cNvPr id="96" name="Google Shape;96;p13"/>
          <p:cNvSpPr txBox="1">
            <a:spLocks noGrp="1"/>
          </p:cNvSpPr>
          <p:nvPr>
            <p:ph type="ctrTitle"/>
          </p:nvPr>
        </p:nvSpPr>
        <p:spPr>
          <a:xfrm>
            <a:off x="5519200" y="4246625"/>
            <a:ext cx="3339900" cy="634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1800">
                <a:latin typeface="Lato"/>
                <a:ea typeface="Lato"/>
                <a:cs typeface="Lato"/>
                <a:sym typeface="Lato"/>
              </a:rPr>
              <a:t>These slides are available online</a:t>
            </a:r>
            <a:br>
              <a:rPr lang="en" sz="1800">
                <a:latin typeface="Lato"/>
                <a:ea typeface="Lato"/>
                <a:cs typeface="Lato"/>
                <a:sym typeface="Lato"/>
              </a:rPr>
            </a:br>
            <a:r>
              <a:rPr lang="en" sz="1800">
                <a:latin typeface="Lato"/>
                <a:ea typeface="Lato"/>
                <a:cs typeface="Lato"/>
                <a:sym typeface="Lato"/>
              </a:rPr>
              <a:t>@</a:t>
            </a:r>
            <a:r>
              <a:rPr lang="en" sz="1800"/>
              <a:t> bit.ly/sdccdolsummit19</a:t>
            </a:r>
            <a:endParaRPr sz="18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169225" y="134250"/>
            <a:ext cx="7416000" cy="567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Lato"/>
                <a:ea typeface="Lato"/>
                <a:cs typeface="Lato"/>
                <a:sym typeface="Lato"/>
              </a:rPr>
              <a:t>The Student Perspective</a:t>
            </a:r>
            <a:endParaRPr>
              <a:latin typeface="Lato"/>
              <a:ea typeface="Lato"/>
              <a:cs typeface="Lato"/>
              <a:sym typeface="Lato"/>
            </a:endParaRPr>
          </a:p>
        </p:txBody>
      </p:sp>
      <p:pic>
        <p:nvPicPr>
          <p:cNvPr id="159" name="Google Shape;159;p22" descr="What is it like to be a 31-year old return student in a community college? How does learning online differ from learning in a classroom? And what aspects of those experiences contribute to supporting a student's success. Daniel Contreras, student at Solano Community College, shares his perspective." title="A Student's Perspective on Learning">
            <a:hlinkClick r:id="rId3"/>
          </p:cNvPr>
          <p:cNvPicPr preferRelativeResize="0"/>
          <p:nvPr/>
        </p:nvPicPr>
        <p:blipFill>
          <a:blip r:embed="rId4">
            <a:alphaModFix/>
          </a:blip>
          <a:stretch>
            <a:fillRect/>
          </a:stretch>
        </p:blipFill>
        <p:spPr>
          <a:xfrm>
            <a:off x="447002" y="914500"/>
            <a:ext cx="5225800" cy="3919350"/>
          </a:xfrm>
          <a:prstGeom prst="rect">
            <a:avLst/>
          </a:prstGeom>
          <a:noFill/>
          <a:ln>
            <a:noFill/>
          </a:ln>
        </p:spPr>
      </p:pic>
      <p:sp>
        <p:nvSpPr>
          <p:cNvPr id="160" name="Google Shape;160;p22"/>
          <p:cNvSpPr txBox="1"/>
          <p:nvPr/>
        </p:nvSpPr>
        <p:spPr>
          <a:xfrm>
            <a:off x="6048500" y="988650"/>
            <a:ext cx="1905000" cy="17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D0D0D"/>
                </a:solidFill>
                <a:highlight>
                  <a:srgbClr val="F9F9F9"/>
                </a:highlight>
                <a:latin typeface="Lato"/>
                <a:ea typeface="Lato"/>
                <a:cs typeface="Lato"/>
                <a:sym typeface="Lato"/>
              </a:rPr>
              <a:t>Daniel Contreras, </a:t>
            </a:r>
            <a:r>
              <a:rPr lang="en" sz="1800">
                <a:solidFill>
                  <a:srgbClr val="0D0D0D"/>
                </a:solidFill>
                <a:highlight>
                  <a:srgbClr val="F9F9F9"/>
                </a:highlight>
                <a:latin typeface="Lato"/>
                <a:ea typeface="Lato"/>
                <a:cs typeface="Lato"/>
                <a:sym typeface="Lato"/>
              </a:rPr>
              <a:t>student at Solano Community College, </a:t>
            </a:r>
            <a:endParaRPr sz="1800">
              <a:solidFill>
                <a:srgbClr val="0D0D0D"/>
              </a:solidFill>
              <a:highlight>
                <a:srgbClr val="F9F9F9"/>
              </a:highlight>
              <a:latin typeface="Lato"/>
              <a:ea typeface="Lato"/>
              <a:cs typeface="Lato"/>
              <a:sym typeface="Lato"/>
            </a:endParaRPr>
          </a:p>
          <a:p>
            <a:pPr marL="0" lvl="0" indent="0" algn="l" rtl="0">
              <a:spcBef>
                <a:spcPts val="0"/>
              </a:spcBef>
              <a:spcAft>
                <a:spcPts val="0"/>
              </a:spcAft>
              <a:buNone/>
            </a:pPr>
            <a:r>
              <a:rPr lang="en" sz="1800">
                <a:solidFill>
                  <a:srgbClr val="0D0D0D"/>
                </a:solidFill>
                <a:highlight>
                  <a:srgbClr val="F9F9F9"/>
                </a:highlight>
                <a:latin typeface="Lato"/>
                <a:ea typeface="Lato"/>
                <a:cs typeface="Lato"/>
                <a:sym typeface="Lato"/>
              </a:rPr>
              <a:t>shares his perspective on being an online student</a:t>
            </a:r>
            <a:endParaRPr sz="1800">
              <a:solidFill>
                <a:srgbClr val="0D0D0D"/>
              </a:solidFill>
              <a:highlight>
                <a:srgbClr val="F9F9F9"/>
              </a:highlight>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body" idx="1"/>
          </p:nvPr>
        </p:nvSpPr>
        <p:spPr>
          <a:xfrm>
            <a:off x="943550" y="1476000"/>
            <a:ext cx="7332600" cy="30450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Oh wow. </a:t>
            </a:r>
            <a:endParaRPr/>
          </a:p>
          <a:p>
            <a:pPr marL="0" lvl="0" indent="0" algn="ctr" rtl="0">
              <a:spcBef>
                <a:spcPts val="600"/>
              </a:spcBef>
              <a:spcAft>
                <a:spcPts val="0"/>
              </a:spcAft>
              <a:buNone/>
            </a:pPr>
            <a:r>
              <a:rPr lang="en"/>
              <a:t>Someone’s like paying attention.</a:t>
            </a:r>
            <a:endParaRPr/>
          </a:p>
        </p:txBody>
      </p:sp>
      <p:sp>
        <p:nvSpPr>
          <p:cNvPr id="166" name="Google Shape;166;p23"/>
          <p:cNvSpPr txBox="1">
            <a:spLocks noGrp="1"/>
          </p:cNvSpPr>
          <p:nvPr>
            <p:ph type="ctrTitle" idx="4294967295"/>
          </p:nvPr>
        </p:nvSpPr>
        <p:spPr>
          <a:xfrm>
            <a:off x="5519200" y="4246625"/>
            <a:ext cx="3339900" cy="634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1800">
                <a:latin typeface="Lato"/>
                <a:ea typeface="Lato"/>
                <a:cs typeface="Lato"/>
                <a:sym typeface="Lato"/>
              </a:rPr>
              <a:t>These slides are available online</a:t>
            </a:r>
            <a:br>
              <a:rPr lang="en" sz="1800">
                <a:latin typeface="Lato"/>
                <a:ea typeface="Lato"/>
                <a:cs typeface="Lato"/>
                <a:sym typeface="Lato"/>
              </a:rPr>
            </a:br>
            <a:r>
              <a:rPr lang="en" sz="1800">
                <a:latin typeface="Lato"/>
                <a:ea typeface="Lato"/>
                <a:cs typeface="Lato"/>
                <a:sym typeface="Lato"/>
              </a:rPr>
              <a:t>@</a:t>
            </a:r>
            <a:r>
              <a:rPr lang="en" sz="1800"/>
              <a:t> bit.ly/sdccdolsummit19</a:t>
            </a:r>
            <a:endParaRPr sz="18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body" idx="1"/>
          </p:nvPr>
        </p:nvSpPr>
        <p:spPr>
          <a:xfrm>
            <a:off x="284800" y="4546900"/>
            <a:ext cx="6034500" cy="47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a:solidFill>
                  <a:srgbClr val="000000"/>
                </a:solidFill>
                <a:latin typeface="Open Sans"/>
                <a:ea typeface="Open Sans"/>
                <a:cs typeface="Open Sans"/>
                <a:sym typeface="Open Sans"/>
              </a:rPr>
              <a:t>See </a:t>
            </a:r>
            <a:r>
              <a:rPr lang="en" sz="1400" i="1" u="sng">
                <a:solidFill>
                  <a:srgbClr val="0E80C9"/>
                </a:solidFill>
                <a:latin typeface="Open Sans"/>
                <a:ea typeface="Open Sans"/>
                <a:cs typeface="Open Sans"/>
                <a:sym typeface="Open Sans"/>
                <a:hlinkClick r:id="rId3"/>
              </a:rPr>
              <a:t>Creating an Effective Online Instructor Presence</a:t>
            </a:r>
            <a:r>
              <a:rPr lang="en" sz="1400" i="1">
                <a:solidFill>
                  <a:srgbClr val="000000"/>
                </a:solidFill>
                <a:latin typeface="Open Sans"/>
                <a:ea typeface="Open Sans"/>
                <a:cs typeface="Open Sans"/>
                <a:sym typeface="Open Sans"/>
              </a:rPr>
              <a:t> </a:t>
            </a:r>
            <a:r>
              <a:rPr lang="en" sz="1400">
                <a:solidFill>
                  <a:srgbClr val="000000"/>
                </a:solidFill>
                <a:latin typeface="Open Sans"/>
                <a:ea typeface="Open Sans"/>
                <a:cs typeface="Open Sans"/>
                <a:sym typeface="Open Sans"/>
              </a:rPr>
              <a:t>to learn more.</a:t>
            </a:r>
            <a:endParaRPr sz="1400">
              <a:solidFill>
                <a:srgbClr val="000000"/>
              </a:solidFill>
              <a:latin typeface="Open Sans"/>
              <a:ea typeface="Open Sans"/>
              <a:cs typeface="Open Sans"/>
              <a:sym typeface="Open Sans"/>
            </a:endParaRPr>
          </a:p>
          <a:p>
            <a:pPr marL="0" lvl="0" indent="0" algn="l" rtl="0">
              <a:spcBef>
                <a:spcPts val="600"/>
              </a:spcBef>
              <a:spcAft>
                <a:spcPts val="0"/>
              </a:spcAft>
              <a:buNone/>
            </a:pPr>
            <a:endParaRPr/>
          </a:p>
        </p:txBody>
      </p:sp>
      <p:pic>
        <p:nvPicPr>
          <p:cNvPr id="172" name="Google Shape;172;p24"/>
          <p:cNvPicPr preferRelativeResize="0"/>
          <p:nvPr/>
        </p:nvPicPr>
        <p:blipFill>
          <a:blip r:embed="rId4">
            <a:alphaModFix/>
          </a:blip>
          <a:stretch>
            <a:fillRect/>
          </a:stretch>
        </p:blipFill>
        <p:spPr>
          <a:xfrm>
            <a:off x="208600" y="774975"/>
            <a:ext cx="6365799" cy="3719675"/>
          </a:xfrm>
          <a:prstGeom prst="rect">
            <a:avLst/>
          </a:prstGeom>
          <a:noFill/>
          <a:ln>
            <a:noFill/>
          </a:ln>
        </p:spPr>
      </p:pic>
      <p:pic>
        <p:nvPicPr>
          <p:cNvPr id="173" name="Google Shape;173;p24"/>
          <p:cNvPicPr preferRelativeResize="0"/>
          <p:nvPr/>
        </p:nvPicPr>
        <p:blipFill>
          <a:blip r:embed="rId5">
            <a:alphaModFix/>
          </a:blip>
          <a:stretch>
            <a:fillRect/>
          </a:stretch>
        </p:blipFill>
        <p:spPr>
          <a:xfrm>
            <a:off x="6319300" y="863325"/>
            <a:ext cx="2745500" cy="3542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152400" y="304200"/>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i="1">
                <a:latin typeface="Lato"/>
                <a:ea typeface="Lato"/>
                <a:cs typeface="Lato"/>
                <a:sym typeface="Lato"/>
              </a:rPr>
              <a:t>Don’t be a robot.</a:t>
            </a:r>
            <a:endParaRPr i="1">
              <a:latin typeface="Lato"/>
              <a:ea typeface="Lato"/>
              <a:cs typeface="Lato"/>
              <a:sym typeface="Lato"/>
            </a:endParaRPr>
          </a:p>
        </p:txBody>
      </p:sp>
      <p:pic>
        <p:nvPicPr>
          <p:cNvPr id="179" name="Google Shape;179;p25"/>
          <p:cNvPicPr preferRelativeResize="0"/>
          <p:nvPr/>
        </p:nvPicPr>
        <p:blipFill>
          <a:blip r:embed="rId3">
            <a:alphaModFix/>
          </a:blip>
          <a:stretch>
            <a:fillRect/>
          </a:stretch>
        </p:blipFill>
        <p:spPr>
          <a:xfrm>
            <a:off x="152400" y="1048500"/>
            <a:ext cx="5913915" cy="39426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body" idx="1"/>
          </p:nvPr>
        </p:nvSpPr>
        <p:spPr>
          <a:xfrm>
            <a:off x="2038025" y="1476000"/>
            <a:ext cx="5067900" cy="3045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b="1" i="0">
                <a:solidFill>
                  <a:srgbClr val="434343"/>
                </a:solidFill>
                <a:latin typeface="Lato"/>
                <a:ea typeface="Lato"/>
                <a:cs typeface="Lato"/>
                <a:sym typeface="Lato"/>
              </a:rPr>
              <a:t>Presence</a:t>
            </a:r>
            <a:r>
              <a:rPr lang="en" sz="2400" i="0">
                <a:solidFill>
                  <a:srgbClr val="434343"/>
                </a:solidFill>
                <a:latin typeface="Lato"/>
                <a:ea typeface="Lato"/>
                <a:cs typeface="Lato"/>
                <a:sym typeface="Lato"/>
              </a:rPr>
              <a:t> is </a:t>
            </a:r>
            <a:endParaRPr sz="2400" i="0">
              <a:solidFill>
                <a:srgbClr val="434343"/>
              </a:solidFill>
              <a:latin typeface="Lato"/>
              <a:ea typeface="Lato"/>
              <a:cs typeface="Lato"/>
              <a:sym typeface="Lato"/>
            </a:endParaRPr>
          </a:p>
          <a:p>
            <a:pPr marL="0" lvl="0" indent="0" algn="l" rtl="0">
              <a:spcBef>
                <a:spcPts val="600"/>
              </a:spcBef>
              <a:spcAft>
                <a:spcPts val="0"/>
              </a:spcAft>
              <a:buNone/>
            </a:pPr>
            <a:r>
              <a:rPr lang="en" sz="2400" i="0">
                <a:solidFill>
                  <a:srgbClr val="434343"/>
                </a:solidFill>
                <a:latin typeface="Lato"/>
                <a:ea typeface="Lato"/>
                <a:cs typeface="Lato"/>
                <a:sym typeface="Lato"/>
              </a:rPr>
              <a:t>the most important</a:t>
            </a:r>
            <a:endParaRPr sz="2400" i="0">
              <a:solidFill>
                <a:srgbClr val="434343"/>
              </a:solidFill>
              <a:latin typeface="Lato"/>
              <a:ea typeface="Lato"/>
              <a:cs typeface="Lato"/>
              <a:sym typeface="Lato"/>
            </a:endParaRPr>
          </a:p>
          <a:p>
            <a:pPr marL="0" lvl="0" indent="0" algn="l" rtl="0">
              <a:spcBef>
                <a:spcPts val="600"/>
              </a:spcBef>
              <a:spcAft>
                <a:spcPts val="0"/>
              </a:spcAft>
              <a:buNone/>
            </a:pPr>
            <a:r>
              <a:rPr lang="en" sz="2400" i="0">
                <a:solidFill>
                  <a:srgbClr val="434343"/>
                </a:solidFill>
                <a:latin typeface="Lato"/>
                <a:ea typeface="Lato"/>
                <a:cs typeface="Lato"/>
                <a:sym typeface="Lato"/>
              </a:rPr>
              <a:t>best practice for an online course. </a:t>
            </a:r>
            <a:endParaRPr sz="2400" i="0">
              <a:solidFill>
                <a:srgbClr val="434343"/>
              </a:solidFill>
              <a:latin typeface="Lato"/>
              <a:ea typeface="Lato"/>
              <a:cs typeface="Lato"/>
              <a:sym typeface="Lato"/>
            </a:endParaRPr>
          </a:p>
          <a:p>
            <a:pPr marL="0" lvl="0" indent="0" algn="l" rtl="0">
              <a:spcBef>
                <a:spcPts val="600"/>
              </a:spcBef>
              <a:spcAft>
                <a:spcPts val="0"/>
              </a:spcAft>
              <a:buNone/>
            </a:pPr>
            <a:endParaRPr sz="2400" i="0">
              <a:solidFill>
                <a:srgbClr val="434343"/>
              </a:solidFill>
              <a:latin typeface="Lato"/>
              <a:ea typeface="Lato"/>
              <a:cs typeface="Lato"/>
              <a:sym typeface="Lato"/>
            </a:endParaRPr>
          </a:p>
          <a:p>
            <a:pPr marL="0" lvl="0" indent="0" algn="l" rtl="0">
              <a:spcBef>
                <a:spcPts val="600"/>
              </a:spcBef>
              <a:spcAft>
                <a:spcPts val="0"/>
              </a:spcAft>
              <a:buNone/>
            </a:pPr>
            <a:r>
              <a:rPr lang="en" sz="2400" i="0">
                <a:solidFill>
                  <a:srgbClr val="434343"/>
                </a:solidFill>
                <a:latin typeface="Lato"/>
                <a:ea typeface="Lato"/>
                <a:cs typeface="Lato"/>
                <a:sym typeface="Lato"/>
              </a:rPr>
              <a:t>Boettcher &amp; Conrad, 2010, p. 53</a:t>
            </a:r>
            <a:endParaRPr sz="2400" i="0">
              <a:solidFill>
                <a:srgbClr val="434343"/>
              </a:solidFill>
              <a:latin typeface="Lato"/>
              <a:ea typeface="Lato"/>
              <a:cs typeface="Lato"/>
              <a:sym typeface="Lato"/>
            </a:endParaRPr>
          </a:p>
          <a:p>
            <a:pPr marL="0" lvl="0" indent="0" algn="l" rtl="0">
              <a:spcBef>
                <a:spcPts val="600"/>
              </a:spcBef>
              <a:spcAft>
                <a:spcPts val="0"/>
              </a:spcAft>
              <a:buNone/>
            </a:pPr>
            <a:r>
              <a:rPr lang="en" sz="2400">
                <a:solidFill>
                  <a:srgbClr val="434343"/>
                </a:solidFill>
                <a:latin typeface="Lato"/>
                <a:ea typeface="Lato"/>
                <a:cs typeface="Lato"/>
                <a:sym typeface="Lato"/>
              </a:rPr>
              <a:t>The Online Teaching Survival Guide</a:t>
            </a:r>
            <a:endParaRPr sz="2400">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7"/>
          <p:cNvPicPr preferRelativeResize="0"/>
          <p:nvPr/>
        </p:nvPicPr>
        <p:blipFill>
          <a:blip r:embed="rId3">
            <a:alphaModFix/>
          </a:blip>
          <a:stretch>
            <a:fillRect/>
          </a:stretch>
        </p:blipFill>
        <p:spPr>
          <a:xfrm>
            <a:off x="289800" y="902225"/>
            <a:ext cx="3581800" cy="3581876"/>
          </a:xfrm>
          <a:prstGeom prst="rect">
            <a:avLst/>
          </a:prstGeom>
          <a:noFill/>
          <a:ln>
            <a:noFill/>
          </a:ln>
        </p:spPr>
      </p:pic>
      <p:sp>
        <p:nvSpPr>
          <p:cNvPr id="190" name="Google Shape;190;p27"/>
          <p:cNvSpPr txBox="1"/>
          <p:nvPr/>
        </p:nvSpPr>
        <p:spPr>
          <a:xfrm>
            <a:off x="3746200" y="1715200"/>
            <a:ext cx="4610700" cy="1481100"/>
          </a:xfrm>
          <a:prstGeom prst="rect">
            <a:avLst/>
          </a:prstGeom>
          <a:noFill/>
          <a:ln>
            <a:noFill/>
          </a:ln>
        </p:spPr>
        <p:txBody>
          <a:bodyPr spcFirstLastPara="1" wrap="square" lIns="91425" tIns="91425" rIns="91425" bIns="91425" anchor="t" anchorCtr="0">
            <a:noAutofit/>
          </a:bodyPr>
          <a:lstStyle/>
          <a:p>
            <a:pPr marL="139700" marR="139700" lvl="0" indent="0" algn="l" rtl="0">
              <a:lnSpc>
                <a:spcPct val="120000"/>
              </a:lnSpc>
              <a:spcBef>
                <a:spcPts val="300"/>
              </a:spcBef>
              <a:spcAft>
                <a:spcPts val="0"/>
              </a:spcAft>
              <a:buNone/>
            </a:pPr>
            <a:r>
              <a:rPr lang="en" sz="2400">
                <a:solidFill>
                  <a:schemeClr val="dk1"/>
                </a:solidFill>
                <a:highlight>
                  <a:srgbClr val="FFFFFF"/>
                </a:highlight>
                <a:latin typeface="Roboto Condensed"/>
                <a:ea typeface="Roboto Condensed"/>
                <a:cs typeface="Roboto Condensed"/>
                <a:sym typeface="Roboto Condensed"/>
              </a:rPr>
              <a:t>Hammond, Z. (2015). </a:t>
            </a:r>
            <a:r>
              <a:rPr lang="en" sz="2400" i="1">
                <a:solidFill>
                  <a:schemeClr val="dk1"/>
                </a:solidFill>
                <a:highlight>
                  <a:srgbClr val="FFFFFF"/>
                </a:highlight>
                <a:latin typeface="Roboto Condensed"/>
                <a:ea typeface="Roboto Condensed"/>
                <a:cs typeface="Roboto Condensed"/>
                <a:sym typeface="Roboto Condensed"/>
              </a:rPr>
              <a:t>Culturally responsive teaching and the brain: Promoting authentic engagement and rigor among culturally and linguistically diverse students</a:t>
            </a:r>
            <a:r>
              <a:rPr lang="en" sz="2400">
                <a:solidFill>
                  <a:schemeClr val="dk1"/>
                </a:solidFill>
                <a:highlight>
                  <a:srgbClr val="FFFFFF"/>
                </a:highlight>
                <a:latin typeface="Roboto Condensed"/>
                <a:ea typeface="Roboto Condensed"/>
                <a:cs typeface="Roboto Condensed"/>
                <a:sym typeface="Roboto Condensed"/>
              </a:rPr>
              <a:t>.</a:t>
            </a:r>
            <a:endParaRPr sz="2400">
              <a:latin typeface="Roboto Condensed"/>
              <a:ea typeface="Roboto Condensed"/>
              <a:cs typeface="Roboto Condensed"/>
              <a:sym typeface="Roboto Condensed"/>
            </a:endParaRPr>
          </a:p>
        </p:txBody>
      </p:sp>
      <p:sp>
        <p:nvSpPr>
          <p:cNvPr id="191" name="Google Shape;191;p27"/>
          <p:cNvSpPr txBox="1">
            <a:spLocks noGrp="1"/>
          </p:cNvSpPr>
          <p:nvPr>
            <p:ph type="title"/>
          </p:nvPr>
        </p:nvSpPr>
        <p:spPr>
          <a:xfrm>
            <a:off x="4051000" y="902225"/>
            <a:ext cx="4705200" cy="572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latin typeface="Roboto Condensed"/>
                <a:ea typeface="Roboto Condensed"/>
                <a:cs typeface="Roboto Condensed"/>
                <a:sym typeface="Roboto Condensed"/>
              </a:rPr>
              <a:t>Read this book!</a:t>
            </a:r>
            <a:endParaRPr sz="4800">
              <a:latin typeface="Roboto Condensed"/>
              <a:ea typeface="Roboto Condensed"/>
              <a:cs typeface="Roboto Condensed"/>
              <a:sym typeface="Roboto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371900" y="396875"/>
            <a:ext cx="4934400" cy="12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 Framework for Culturally Responsive Teaching </a:t>
            </a:r>
            <a:r>
              <a:rPr lang="en">
                <a:latin typeface="Lato"/>
                <a:ea typeface="Lato"/>
                <a:cs typeface="Lato"/>
                <a:sym typeface="Lato"/>
              </a:rPr>
              <a:t>by Zaretta Hammond</a:t>
            </a:r>
            <a:endParaRPr>
              <a:latin typeface="Lato"/>
              <a:ea typeface="Lato"/>
              <a:cs typeface="Lato"/>
              <a:sym typeface="Lato"/>
            </a:endParaRPr>
          </a:p>
        </p:txBody>
      </p:sp>
      <p:pic>
        <p:nvPicPr>
          <p:cNvPr id="197" name="Google Shape;197;p28"/>
          <p:cNvPicPr preferRelativeResize="0"/>
          <p:nvPr/>
        </p:nvPicPr>
        <p:blipFill>
          <a:blip r:embed="rId3">
            <a:alphaModFix/>
          </a:blip>
          <a:stretch>
            <a:fillRect/>
          </a:stretch>
        </p:blipFill>
        <p:spPr>
          <a:xfrm>
            <a:off x="5121950" y="68350"/>
            <a:ext cx="3962775" cy="5075151"/>
          </a:xfrm>
          <a:prstGeom prst="rect">
            <a:avLst/>
          </a:prstGeom>
          <a:noFill/>
          <a:ln>
            <a:noFill/>
          </a:ln>
        </p:spPr>
      </p:pic>
      <p:sp>
        <p:nvSpPr>
          <p:cNvPr id="198" name="Google Shape;198;p28"/>
          <p:cNvSpPr txBox="1"/>
          <p:nvPr/>
        </p:nvSpPr>
        <p:spPr>
          <a:xfrm>
            <a:off x="554250" y="1715875"/>
            <a:ext cx="5756400" cy="13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latin typeface="Roboto Condensed"/>
              <a:ea typeface="Roboto Condensed"/>
              <a:cs typeface="Roboto Condensed"/>
              <a:sym typeface="Roboto Condensed"/>
            </a:endParaRPr>
          </a:p>
          <a:p>
            <a:pPr marL="457200" lvl="0" indent="-419100" algn="l" rtl="0">
              <a:spcBef>
                <a:spcPts val="0"/>
              </a:spcBef>
              <a:spcAft>
                <a:spcPts val="0"/>
              </a:spcAft>
              <a:buSzPts val="3000"/>
              <a:buFont typeface="Roboto Condensed"/>
              <a:buAutoNum type="arabicPeriod"/>
            </a:pPr>
            <a:r>
              <a:rPr lang="en" sz="3000">
                <a:latin typeface="Roboto Condensed"/>
                <a:ea typeface="Roboto Condensed"/>
                <a:cs typeface="Roboto Condensed"/>
                <a:sym typeface="Roboto Condensed"/>
              </a:rPr>
              <a:t>Awareness</a:t>
            </a:r>
            <a:endParaRPr sz="3000">
              <a:latin typeface="Roboto Condensed"/>
              <a:ea typeface="Roboto Condensed"/>
              <a:cs typeface="Roboto Condensed"/>
              <a:sym typeface="Roboto Condensed"/>
            </a:endParaRPr>
          </a:p>
          <a:p>
            <a:pPr marL="457200" lvl="0" indent="-419100" algn="l" rtl="0">
              <a:spcBef>
                <a:spcPts val="0"/>
              </a:spcBef>
              <a:spcAft>
                <a:spcPts val="0"/>
              </a:spcAft>
              <a:buSzPts val="3000"/>
              <a:buFont typeface="Roboto Condensed"/>
              <a:buAutoNum type="arabicPeriod"/>
            </a:pPr>
            <a:r>
              <a:rPr lang="en" sz="3000">
                <a:latin typeface="Roboto Condensed"/>
                <a:ea typeface="Roboto Condensed"/>
                <a:cs typeface="Roboto Condensed"/>
                <a:sym typeface="Roboto Condensed"/>
              </a:rPr>
              <a:t>Learning Partnerships</a:t>
            </a:r>
            <a:endParaRPr sz="3000">
              <a:latin typeface="Roboto Condensed"/>
              <a:ea typeface="Roboto Condensed"/>
              <a:cs typeface="Roboto Condensed"/>
              <a:sym typeface="Roboto Condensed"/>
            </a:endParaRPr>
          </a:p>
          <a:p>
            <a:pPr marL="457200" lvl="0" indent="-419100" algn="l" rtl="0">
              <a:spcBef>
                <a:spcPts val="0"/>
              </a:spcBef>
              <a:spcAft>
                <a:spcPts val="0"/>
              </a:spcAft>
              <a:buSzPts val="3000"/>
              <a:buFont typeface="Roboto Condensed"/>
              <a:buAutoNum type="arabicPeriod"/>
            </a:pPr>
            <a:r>
              <a:rPr lang="en" sz="3000">
                <a:latin typeface="Roboto Condensed"/>
                <a:ea typeface="Roboto Condensed"/>
                <a:cs typeface="Roboto Condensed"/>
                <a:sym typeface="Roboto Condensed"/>
              </a:rPr>
              <a:t>Information Processing</a:t>
            </a:r>
            <a:endParaRPr sz="3000">
              <a:latin typeface="Roboto Condensed"/>
              <a:ea typeface="Roboto Condensed"/>
              <a:cs typeface="Roboto Condensed"/>
              <a:sym typeface="Roboto Condensed"/>
            </a:endParaRPr>
          </a:p>
          <a:p>
            <a:pPr marL="457200" lvl="0" indent="-419100" algn="l" rtl="0">
              <a:spcBef>
                <a:spcPts val="0"/>
              </a:spcBef>
              <a:spcAft>
                <a:spcPts val="0"/>
              </a:spcAft>
              <a:buSzPts val="3000"/>
              <a:buFont typeface="Roboto Condensed"/>
              <a:buAutoNum type="arabicPeriod"/>
            </a:pPr>
            <a:r>
              <a:rPr lang="en" sz="3000">
                <a:latin typeface="Roboto Condensed"/>
                <a:ea typeface="Roboto Condensed"/>
                <a:cs typeface="Roboto Condensed"/>
                <a:sym typeface="Roboto Condensed"/>
              </a:rPr>
              <a:t>Community of Learners &amp; Learning Environment</a:t>
            </a:r>
            <a:endParaRPr sz="3000">
              <a:latin typeface="Roboto Condensed"/>
              <a:ea typeface="Roboto Condensed"/>
              <a:cs typeface="Roboto Condensed"/>
              <a:sym typeface="Roboto Condensed"/>
            </a:endParaRPr>
          </a:p>
          <a:p>
            <a:pPr marL="0" lvl="0" indent="0" algn="l" rtl="0">
              <a:spcBef>
                <a:spcPts val="0"/>
              </a:spcBef>
              <a:spcAft>
                <a:spcPts val="0"/>
              </a:spcAft>
              <a:buNone/>
            </a:pPr>
            <a:endParaRPr sz="3000" b="1">
              <a:latin typeface="Roboto Condensed"/>
              <a:ea typeface="Roboto Condensed"/>
              <a:cs typeface="Roboto Condensed"/>
              <a:sym typeface="Roboto Condense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9"/>
          <p:cNvPicPr preferRelativeResize="0"/>
          <p:nvPr/>
        </p:nvPicPr>
        <p:blipFill rotWithShape="1">
          <a:blip r:embed="rId3">
            <a:alphaModFix/>
          </a:blip>
          <a:srcRect b="66505"/>
          <a:stretch/>
        </p:blipFill>
        <p:spPr>
          <a:xfrm>
            <a:off x="164175" y="294250"/>
            <a:ext cx="8619025" cy="3872748"/>
          </a:xfrm>
          <a:prstGeom prst="rect">
            <a:avLst/>
          </a:prstGeom>
          <a:noFill/>
          <a:ln>
            <a:noFill/>
          </a:ln>
        </p:spPr>
      </p:pic>
      <p:sp>
        <p:nvSpPr>
          <p:cNvPr id="204" name="Google Shape;204;p29"/>
          <p:cNvSpPr txBox="1"/>
          <p:nvPr/>
        </p:nvSpPr>
        <p:spPr>
          <a:xfrm>
            <a:off x="341475" y="4390625"/>
            <a:ext cx="72387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rgbClr val="0000FF"/>
                </a:solidFill>
                <a:highlight>
                  <a:srgbClr val="FFFFFF"/>
                </a:highlight>
                <a:latin typeface="Open Sans"/>
                <a:ea typeface="Open Sans"/>
                <a:cs typeface="Open Sans"/>
                <a:sym typeface="Open Sans"/>
                <a:hlinkClick r:id="rId4"/>
              </a:rPr>
              <a:t>"Humanizing Your Online Class infographic"</a:t>
            </a:r>
            <a:r>
              <a:rPr lang="en" sz="1800">
                <a:highlight>
                  <a:srgbClr val="FFFFFF"/>
                </a:highlight>
                <a:latin typeface="Open Sans"/>
                <a:ea typeface="Open Sans"/>
                <a:cs typeface="Open Sans"/>
                <a:sym typeface="Open Sans"/>
              </a:rPr>
              <a:t> by </a:t>
            </a:r>
            <a:r>
              <a:rPr lang="en" sz="1800" u="sng">
                <a:solidFill>
                  <a:srgbClr val="0000FF"/>
                </a:solidFill>
                <a:highlight>
                  <a:srgbClr val="FFFFFF"/>
                </a:highlight>
                <a:latin typeface="Open Sans"/>
                <a:ea typeface="Open Sans"/>
                <a:cs typeface="Open Sans"/>
                <a:sym typeface="Open Sans"/>
                <a:hlinkClick r:id="rId5"/>
              </a:rPr>
              <a:t>Michelle Pacansky-Brock</a:t>
            </a:r>
            <a:r>
              <a:rPr lang="en" sz="1800">
                <a:highlight>
                  <a:srgbClr val="FFFFFF"/>
                </a:highlight>
                <a:latin typeface="Open Sans"/>
                <a:ea typeface="Open Sans"/>
                <a:cs typeface="Open Sans"/>
                <a:sym typeface="Open Sans"/>
              </a:rPr>
              <a:t> is licensed under </a:t>
            </a:r>
            <a:r>
              <a:rPr lang="en" sz="1800" u="sng">
                <a:solidFill>
                  <a:srgbClr val="0000FF"/>
                </a:solidFill>
                <a:highlight>
                  <a:srgbClr val="FFFFFF"/>
                </a:highlight>
                <a:latin typeface="Open Sans"/>
                <a:ea typeface="Open Sans"/>
                <a:cs typeface="Open Sans"/>
                <a:sym typeface="Open Sans"/>
                <a:hlinkClick r:id="rId6"/>
              </a:rPr>
              <a:t>CC BY-NC 4.0</a:t>
            </a:r>
            <a:endParaRPr sz="1800">
              <a:latin typeface="Lato Light"/>
              <a:ea typeface="Lato Light"/>
              <a:cs typeface="Lato Light"/>
              <a:sym typeface="La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152400" y="304200"/>
            <a:ext cx="80526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i="1">
                <a:latin typeface="Lato"/>
                <a:ea typeface="Lato"/>
                <a:cs typeface="Lato"/>
                <a:sym typeface="Lato"/>
              </a:rPr>
              <a:t>Don’t apply the “Set it &amp; forget it” approach.</a:t>
            </a:r>
            <a:endParaRPr i="1">
              <a:latin typeface="Lato"/>
              <a:ea typeface="Lato"/>
              <a:cs typeface="Lato"/>
              <a:sym typeface="Lato"/>
            </a:endParaRPr>
          </a:p>
        </p:txBody>
      </p:sp>
      <p:pic>
        <p:nvPicPr>
          <p:cNvPr id="210" name="Google Shape;210;p30"/>
          <p:cNvPicPr preferRelativeResize="0"/>
          <p:nvPr/>
        </p:nvPicPr>
        <p:blipFill>
          <a:blip r:embed="rId3">
            <a:alphaModFix/>
          </a:blip>
          <a:stretch>
            <a:fillRect/>
          </a:stretch>
        </p:blipFill>
        <p:spPr>
          <a:xfrm>
            <a:off x="152400" y="1200900"/>
            <a:ext cx="5654378" cy="3790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737850" y="517525"/>
            <a:ext cx="6054300" cy="205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It doesn’t have to mean redesigning your whole course...</a:t>
            </a:r>
            <a:endParaRPr/>
          </a:p>
        </p:txBody>
      </p:sp>
      <p:sp>
        <p:nvSpPr>
          <p:cNvPr id="216" name="Google Shape;216;p31"/>
          <p:cNvSpPr txBox="1">
            <a:spLocks noGrp="1"/>
          </p:cNvSpPr>
          <p:nvPr>
            <p:ph type="body" idx="1"/>
          </p:nvPr>
        </p:nvSpPr>
        <p:spPr>
          <a:xfrm>
            <a:off x="2504050" y="2994646"/>
            <a:ext cx="4731000" cy="1793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Laura’s Story: “Is everything okay?”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729850" y="1695100"/>
            <a:ext cx="7416000" cy="1960800"/>
          </a:xfrm>
          <a:prstGeom prst="rect">
            <a:avLst/>
          </a:prstGeom>
        </p:spPr>
        <p:txBody>
          <a:bodyPr spcFirstLastPara="1" wrap="square" lIns="0" tIns="0" rIns="0" bIns="0" anchor="b" anchorCtr="0">
            <a:noAutofit/>
          </a:bodyPr>
          <a:lstStyle/>
          <a:p>
            <a:pPr marL="457200" lvl="0" indent="-419100" algn="l" rtl="0">
              <a:spcBef>
                <a:spcPts val="0"/>
              </a:spcBef>
              <a:spcAft>
                <a:spcPts val="0"/>
              </a:spcAft>
              <a:buSzPts val="3000"/>
              <a:buFont typeface="Lato"/>
              <a:buAutoNum type="arabicPeriod"/>
            </a:pPr>
            <a:r>
              <a:rPr lang="en">
                <a:latin typeface="Lato"/>
                <a:ea typeface="Lato"/>
                <a:cs typeface="Lato"/>
                <a:sym typeface="Lato"/>
              </a:rPr>
              <a:t>Form small groups (of 2 or 3)</a:t>
            </a:r>
            <a:endParaRPr>
              <a:latin typeface="Lato"/>
              <a:ea typeface="Lato"/>
              <a:cs typeface="Lato"/>
              <a:sym typeface="Lato"/>
            </a:endParaRPr>
          </a:p>
          <a:p>
            <a:pPr marL="457200" lvl="0" indent="-419100" algn="l" rtl="0">
              <a:spcBef>
                <a:spcPts val="0"/>
              </a:spcBef>
              <a:spcAft>
                <a:spcPts val="0"/>
              </a:spcAft>
              <a:buSzPts val="3000"/>
              <a:buFont typeface="Lato"/>
              <a:buAutoNum type="arabicPeriod"/>
            </a:pPr>
            <a:r>
              <a:rPr lang="en">
                <a:latin typeface="Lato"/>
                <a:ea typeface="Lato"/>
                <a:cs typeface="Lato"/>
                <a:sym typeface="Lato"/>
              </a:rPr>
              <a:t>Intros (2 mins. total)</a:t>
            </a:r>
            <a:endParaRPr>
              <a:latin typeface="Lato"/>
              <a:ea typeface="Lato"/>
              <a:cs typeface="Lato"/>
              <a:sym typeface="Lato"/>
            </a:endParaRPr>
          </a:p>
          <a:p>
            <a:pPr marL="914400" lvl="1" indent="-419100" algn="l" rtl="0">
              <a:spcBef>
                <a:spcPts val="0"/>
              </a:spcBef>
              <a:spcAft>
                <a:spcPts val="0"/>
              </a:spcAft>
              <a:buSzPts val="3000"/>
              <a:buFont typeface="Lato"/>
              <a:buAutoNum type="alphaLcPeriod"/>
            </a:pPr>
            <a:r>
              <a:rPr lang="en">
                <a:latin typeface="Lato"/>
                <a:ea typeface="Lato"/>
                <a:cs typeface="Lato"/>
                <a:sym typeface="Lato"/>
              </a:rPr>
              <a:t>Your Name, Discipline</a:t>
            </a:r>
            <a:endParaRPr>
              <a:latin typeface="Lato"/>
              <a:ea typeface="Lato"/>
              <a:cs typeface="Lato"/>
              <a:sym typeface="Lato"/>
            </a:endParaRPr>
          </a:p>
          <a:p>
            <a:pPr marL="914400" lvl="1" indent="-419100" algn="l" rtl="0">
              <a:spcBef>
                <a:spcPts val="0"/>
              </a:spcBef>
              <a:spcAft>
                <a:spcPts val="0"/>
              </a:spcAft>
              <a:buSzPts val="3000"/>
              <a:buFont typeface="Lato"/>
              <a:buAutoNum type="alphaLcPeriod"/>
            </a:pPr>
            <a:r>
              <a:rPr lang="en"/>
              <a:t>Why</a:t>
            </a:r>
            <a:r>
              <a:rPr lang="en">
                <a:latin typeface="Lato"/>
                <a:ea typeface="Lato"/>
                <a:cs typeface="Lato"/>
                <a:sym typeface="Lato"/>
              </a:rPr>
              <a:t> do you teach online?</a:t>
            </a:r>
            <a:endParaRPr>
              <a:latin typeface="Lato"/>
              <a:ea typeface="Lato"/>
              <a:cs typeface="Lato"/>
              <a:sym typeface="Lato"/>
            </a:endParaRPr>
          </a:p>
        </p:txBody>
      </p:sp>
      <p:pic>
        <p:nvPicPr>
          <p:cNvPr id="102" name="Google Shape;102;p14" descr="2 Minute Timer with Music for Kids! Calming, Meditation, Peaceful, Soft Timer! Online Countdown Nap Timer! Relax Mind and Body! This is an awesome two minute countdown timer for children, kids, and adults! Countdown Timer with music for classroom, preschool, youth group, workout! In this easy countdown timer video, we included calm, relaxing, and peaceful music! Free 2 minute countdown timer! Best HD, high quality timer! &#10;&#10;Please subscribe for more videos! &#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 We can also relate this to a clock, hourglass, metronome, timepiece. Things associated to countdowns and timers are: pendulum, stopwatch, sundial, ticker, timekeeper, timemarker, watch, chronometer, chronograph, timepiece!" title="2 Minute Timer with Music For Kids! Calm, Peaceful, Nap, Meditation, Soft Online Countdown!">
            <a:hlinkClick r:id="rId3"/>
          </p:cNvPr>
          <p:cNvPicPr preferRelativeResize="0"/>
          <p:nvPr/>
        </p:nvPicPr>
        <p:blipFill>
          <a:blip r:embed="rId4">
            <a:alphaModFix/>
          </a:blip>
          <a:stretch>
            <a:fillRect/>
          </a:stretch>
        </p:blipFill>
        <p:spPr>
          <a:xfrm>
            <a:off x="6196375" y="1695100"/>
            <a:ext cx="2526266" cy="1894700"/>
          </a:xfrm>
          <a:prstGeom prst="rect">
            <a:avLst/>
          </a:prstGeom>
          <a:noFill/>
          <a:ln>
            <a:noFill/>
          </a:ln>
        </p:spPr>
      </p:pic>
      <p:sp>
        <p:nvSpPr>
          <p:cNvPr id="103" name="Google Shape;103;p14"/>
          <p:cNvSpPr txBox="1">
            <a:spLocks noGrp="1"/>
          </p:cNvSpPr>
          <p:nvPr>
            <p:ph type="title"/>
          </p:nvPr>
        </p:nvSpPr>
        <p:spPr>
          <a:xfrm>
            <a:off x="729850" y="950800"/>
            <a:ext cx="47217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Meet Your Neighbors</a:t>
            </a:r>
            <a:endParaRPr/>
          </a:p>
        </p:txBody>
      </p:sp>
      <p:sp>
        <p:nvSpPr>
          <p:cNvPr id="104" name="Google Shape;104;p14"/>
          <p:cNvSpPr txBox="1">
            <a:spLocks noGrp="1"/>
          </p:cNvSpPr>
          <p:nvPr>
            <p:ph type="ctrTitle" idx="4294967295"/>
          </p:nvPr>
        </p:nvSpPr>
        <p:spPr>
          <a:xfrm>
            <a:off x="5519200" y="4246625"/>
            <a:ext cx="3339900" cy="634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1800">
                <a:latin typeface="Lato"/>
                <a:ea typeface="Lato"/>
                <a:cs typeface="Lato"/>
                <a:sym typeface="Lato"/>
              </a:rPr>
              <a:t>These slides are available online</a:t>
            </a:r>
            <a:br>
              <a:rPr lang="en" sz="1800">
                <a:latin typeface="Lato"/>
                <a:ea typeface="Lato"/>
                <a:cs typeface="Lato"/>
                <a:sym typeface="Lato"/>
              </a:rPr>
            </a:br>
            <a:r>
              <a:rPr lang="en" sz="1800">
                <a:latin typeface="Lato"/>
                <a:ea typeface="Lato"/>
                <a:cs typeface="Lato"/>
                <a:sym typeface="Lato"/>
              </a:rPr>
              <a:t>@</a:t>
            </a:r>
            <a:r>
              <a:rPr lang="en" sz="1800"/>
              <a:t> bit.ly/sdccdolsummit19</a:t>
            </a:r>
            <a:endParaRPr sz="18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2"/>
          <p:cNvPicPr preferRelativeResize="0"/>
          <p:nvPr/>
        </p:nvPicPr>
        <p:blipFill/>
        <p:spPr>
          <a:xfrm>
            <a:off x="4973113" y="815888"/>
            <a:ext cx="2348125" cy="3511725"/>
          </a:xfrm>
          <a:prstGeom prst="rect">
            <a:avLst/>
          </a:prstGeom>
          <a:noFill/>
          <a:ln>
            <a:noFill/>
          </a:ln>
        </p:spPr>
      </p:pic>
      <p:pic>
        <p:nvPicPr>
          <p:cNvPr id="222" name="Google Shape;222;p32"/>
          <p:cNvPicPr preferRelativeResize="0"/>
          <p:nvPr/>
        </p:nvPicPr>
        <p:blipFill>
          <a:blip r:embed="rId3">
            <a:alphaModFix/>
          </a:blip>
          <a:stretch>
            <a:fillRect/>
          </a:stretch>
        </p:blipFill>
        <p:spPr>
          <a:xfrm>
            <a:off x="1000113" y="845263"/>
            <a:ext cx="3827224" cy="3452974"/>
          </a:xfrm>
          <a:prstGeom prst="rect">
            <a:avLst/>
          </a:prstGeom>
          <a:noFill/>
          <a:ln>
            <a:noFill/>
          </a:ln>
        </p:spPr>
      </p:pic>
      <p:sp>
        <p:nvSpPr>
          <p:cNvPr id="223" name="Google Shape;223;p32"/>
          <p:cNvSpPr txBox="1"/>
          <p:nvPr/>
        </p:nvSpPr>
        <p:spPr>
          <a:xfrm>
            <a:off x="1000125" y="4385050"/>
            <a:ext cx="7465500" cy="4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4"/>
              </a:rPr>
              <a:t>http://onlineteachingconference.org/otc19-archives/</a:t>
            </a:r>
            <a:endParaRPr sz="2400">
              <a:latin typeface="Lato Light"/>
              <a:ea typeface="Lato Light"/>
              <a:cs typeface="Lato Light"/>
              <a:sym typeface="La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737850" y="517525"/>
            <a:ext cx="72228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Let’s Collect Humanizing Practices</a:t>
            </a:r>
            <a:endParaRPr/>
          </a:p>
        </p:txBody>
      </p:sp>
      <p:sp>
        <p:nvSpPr>
          <p:cNvPr id="229" name="Google Shape;229;p33"/>
          <p:cNvSpPr txBox="1">
            <a:spLocks noGrp="1"/>
          </p:cNvSpPr>
          <p:nvPr>
            <p:ph type="body" idx="1"/>
          </p:nvPr>
        </p:nvSpPr>
        <p:spPr>
          <a:xfrm>
            <a:off x="737850" y="1475700"/>
            <a:ext cx="7728900" cy="304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4800">
                <a:solidFill>
                  <a:schemeClr val="accent3"/>
                </a:solidFill>
                <a:highlight>
                  <a:srgbClr val="FFFFFF"/>
                </a:highlight>
                <a:latin typeface="Lato"/>
                <a:ea typeface="Lato"/>
                <a:cs typeface="Lato"/>
                <a:sym typeface="Lato"/>
              </a:rPr>
              <a:t>On Paper or</a:t>
            </a:r>
            <a:endParaRPr sz="4800">
              <a:solidFill>
                <a:schemeClr val="accent3"/>
              </a:solidFill>
              <a:highlight>
                <a:srgbClr val="FFFFFF"/>
              </a:highlight>
              <a:latin typeface="Lato"/>
              <a:ea typeface="Lato"/>
              <a:cs typeface="Lato"/>
              <a:sym typeface="Lato"/>
            </a:endParaRPr>
          </a:p>
          <a:p>
            <a:pPr marL="0" lvl="0" indent="0" algn="l" rtl="0">
              <a:spcBef>
                <a:spcPts val="600"/>
              </a:spcBef>
              <a:spcAft>
                <a:spcPts val="0"/>
              </a:spcAft>
              <a:buNone/>
            </a:pPr>
            <a:r>
              <a:rPr lang="en" sz="4800">
                <a:solidFill>
                  <a:schemeClr val="accent3"/>
                </a:solidFill>
                <a:highlight>
                  <a:srgbClr val="FFFFFF"/>
                </a:highlight>
                <a:latin typeface="Lato"/>
                <a:ea typeface="Lato"/>
                <a:cs typeface="Lato"/>
                <a:sym typeface="Lato"/>
              </a:rPr>
              <a:t>On Padlet: </a:t>
            </a:r>
            <a:r>
              <a:rPr lang="en" sz="4800" b="1" u="sng">
                <a:solidFill>
                  <a:schemeClr val="hlink"/>
                </a:solidFill>
                <a:highlight>
                  <a:srgbClr val="FFFFFF"/>
                </a:highlight>
                <a:latin typeface="Lato"/>
                <a:ea typeface="Lato"/>
                <a:cs typeface="Lato"/>
                <a:sym typeface="Lato"/>
                <a:hlinkClick r:id="rId3"/>
              </a:rPr>
              <a:t>bit.ly/humanizede</a:t>
            </a:r>
            <a:r>
              <a:rPr lang="en" sz="4800">
                <a:solidFill>
                  <a:schemeClr val="accent3"/>
                </a:solidFill>
                <a:highlight>
                  <a:srgbClr val="FFFFFF"/>
                </a:highlight>
                <a:latin typeface="Lato"/>
                <a:ea typeface="Lato"/>
                <a:cs typeface="Lato"/>
                <a:sym typeface="Lato"/>
              </a:rPr>
              <a:t>  </a:t>
            </a:r>
            <a:endParaRPr sz="4800">
              <a:solidFill>
                <a:schemeClr val="accent3"/>
              </a:solidFill>
              <a:highlight>
                <a:srgbClr val="FFFFFF"/>
              </a:highlight>
              <a:latin typeface="Lato"/>
              <a:ea typeface="Lato"/>
              <a:cs typeface="Lato"/>
              <a:sym typeface="Lato"/>
            </a:endParaRPr>
          </a:p>
          <a:p>
            <a:pPr marL="0" lvl="0" indent="0" algn="l" rtl="0">
              <a:spcBef>
                <a:spcPts val="600"/>
              </a:spcBef>
              <a:spcAft>
                <a:spcPts val="0"/>
              </a:spcAft>
              <a:buNone/>
            </a:pPr>
            <a:endParaRPr>
              <a:solidFill>
                <a:schemeClr val="accent3"/>
              </a:solidFill>
              <a:highlight>
                <a:srgbClr val="FFFFFF"/>
              </a:highlight>
              <a:latin typeface="Lato"/>
              <a:ea typeface="Lato"/>
              <a:cs typeface="Lato"/>
              <a:sym typeface="Lato"/>
            </a:endParaRPr>
          </a:p>
          <a:p>
            <a:pPr marL="0" lvl="0" indent="0" algn="l" rtl="0">
              <a:spcBef>
                <a:spcPts val="600"/>
              </a:spcBef>
              <a:spcAft>
                <a:spcPts val="0"/>
              </a:spcAft>
              <a:buNone/>
            </a:pPr>
            <a:endParaRPr>
              <a:solidFill>
                <a:schemeClr val="accent3"/>
              </a:solidFill>
              <a:highlight>
                <a:srgbClr val="FFFFFF"/>
              </a:highlight>
              <a:latin typeface="Lato"/>
              <a:ea typeface="Lato"/>
              <a:cs typeface="Lato"/>
              <a:sym typeface="Lato"/>
            </a:endParaRPr>
          </a:p>
          <a:p>
            <a:pPr marL="0" lvl="0" indent="0" algn="l" rtl="0">
              <a:spcBef>
                <a:spcPts val="600"/>
              </a:spcBef>
              <a:spcAft>
                <a:spcPts val="0"/>
              </a:spcAft>
              <a:buNone/>
            </a:pPr>
            <a:endParaRPr>
              <a:solidFill>
                <a:schemeClr val="accent3"/>
              </a:solidFill>
              <a:highlight>
                <a:srgbClr val="FFFFFF"/>
              </a:highlight>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1544850" y="783075"/>
            <a:ext cx="6054300" cy="205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#ImperfectIsPerfect</a:t>
            </a:r>
            <a:endParaRPr sz="4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Email from a Mesa faculty member who humanizes...</a:t>
            </a:r>
            <a:endParaRPr/>
          </a:p>
        </p:txBody>
      </p:sp>
      <p:sp>
        <p:nvSpPr>
          <p:cNvPr id="240" name="Google Shape;240;p35"/>
          <p:cNvSpPr txBox="1">
            <a:spLocks noGrp="1"/>
          </p:cNvSpPr>
          <p:nvPr>
            <p:ph type="body" idx="1"/>
          </p:nvPr>
        </p:nvSpPr>
        <p:spPr>
          <a:xfrm>
            <a:off x="737850" y="1582400"/>
            <a:ext cx="7310100" cy="1875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a:solidFill>
                  <a:srgbClr val="1F497D"/>
                </a:solidFill>
                <a:latin typeface="Calibri"/>
                <a:ea typeface="Calibri"/>
                <a:cs typeface="Calibri"/>
                <a:sym typeface="Calibri"/>
              </a:rPr>
              <a:t>“I ran some analytics about my online class spring 19 and I had the highest success rate spring 19 of all the online courses in my department!  I can’t really brag to my co-workers, so I thought I’d brag to you.  To be honest I was surprised by that, but I ended up doing a lot in ‘intrusive support’ (calling students on the phone and asking to see them in person when they were on campus) with students who were not passing my class or who were falling behind.”</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6"/>
          <p:cNvPicPr preferRelativeResize="0"/>
          <p:nvPr/>
        </p:nvPicPr>
        <p:blipFill>
          <a:blip r:embed="rId3">
            <a:alphaModFix/>
          </a:blip>
          <a:stretch>
            <a:fillRect/>
          </a:stretch>
        </p:blipFill>
        <p:spPr>
          <a:xfrm>
            <a:off x="1099637" y="675635"/>
            <a:ext cx="6944725" cy="3792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Dig Further</a:t>
            </a:r>
            <a:endParaRPr/>
          </a:p>
        </p:txBody>
      </p:sp>
      <p:sp>
        <p:nvSpPr>
          <p:cNvPr id="251" name="Google Shape;251;p37"/>
          <p:cNvSpPr txBox="1">
            <a:spLocks noGrp="1"/>
          </p:cNvSpPr>
          <p:nvPr>
            <p:ph type="body" idx="1"/>
          </p:nvPr>
        </p:nvSpPr>
        <p:spPr>
          <a:xfrm>
            <a:off x="705450" y="1360975"/>
            <a:ext cx="7733100" cy="3465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Michelle Pacansky-Brock’s </a:t>
            </a:r>
            <a:r>
              <a:rPr lang="en" u="sng">
                <a:solidFill>
                  <a:schemeClr val="accent1"/>
                </a:solidFill>
                <a:hlinkClick r:id="rId3"/>
              </a:rPr>
              <a:t>Humanizing Infographic</a:t>
            </a:r>
            <a:endParaRPr/>
          </a:p>
          <a:p>
            <a:pPr marL="457200" lvl="0" indent="-381000" algn="l" rtl="0">
              <a:spcBef>
                <a:spcPts val="0"/>
              </a:spcBef>
              <a:spcAft>
                <a:spcPts val="0"/>
              </a:spcAft>
              <a:buSzPts val="2400"/>
              <a:buChar char="◦"/>
            </a:pPr>
            <a:r>
              <a:rPr lang="en" i="1"/>
              <a:t>Small Teaching Online</a:t>
            </a:r>
            <a:r>
              <a:rPr lang="en"/>
              <a:t> by Flower Darby</a:t>
            </a:r>
            <a:endParaRPr/>
          </a:p>
          <a:p>
            <a:pPr marL="457200" lvl="0" indent="-381000" algn="l" rtl="0">
              <a:spcBef>
                <a:spcPts val="0"/>
              </a:spcBef>
              <a:spcAft>
                <a:spcPts val="0"/>
              </a:spcAft>
              <a:buSzPts val="2400"/>
              <a:buChar char="◦"/>
            </a:pPr>
            <a:r>
              <a:rPr lang="en" i="1"/>
              <a:t>Culturally Responsive Teaching &amp; the Brain </a:t>
            </a:r>
            <a:r>
              <a:rPr lang="en"/>
              <a:t>by Z. Hammond</a:t>
            </a:r>
            <a:endParaRPr/>
          </a:p>
          <a:p>
            <a:pPr marL="457200" lvl="0" indent="-381000" algn="l" rtl="0">
              <a:spcBef>
                <a:spcPts val="0"/>
              </a:spcBef>
              <a:spcAft>
                <a:spcPts val="0"/>
              </a:spcAft>
              <a:buSzPts val="2400"/>
              <a:buChar char="◦"/>
            </a:pPr>
            <a:r>
              <a:rPr lang="en" u="sng">
                <a:solidFill>
                  <a:schemeClr val="hlink"/>
                </a:solidFill>
                <a:hlinkClick r:id="rId4"/>
              </a:rPr>
              <a:t>Online Teaching Conference! June 2020 in Pasadena</a:t>
            </a:r>
            <a:endParaRPr/>
          </a:p>
          <a:p>
            <a:pPr marL="457200" lvl="0" indent="-381000" algn="l" rtl="0">
              <a:spcBef>
                <a:spcPts val="0"/>
              </a:spcBef>
              <a:spcAft>
                <a:spcPts val="0"/>
              </a:spcAft>
              <a:buSzPts val="2400"/>
              <a:buChar char="◦"/>
            </a:pPr>
            <a:r>
              <a:rPr lang="en" u="sng">
                <a:solidFill>
                  <a:schemeClr val="hlink"/>
                </a:solidFill>
                <a:hlinkClick r:id="rId5"/>
              </a:rPr>
              <a:t>OTC 2019 - Conference Archives</a:t>
            </a:r>
            <a:endParaRPr/>
          </a:p>
          <a:p>
            <a:pPr marL="457200" lvl="0" indent="-381000" algn="l" rtl="0">
              <a:spcBef>
                <a:spcPts val="0"/>
              </a:spcBef>
              <a:spcAft>
                <a:spcPts val="0"/>
              </a:spcAft>
              <a:buSzPts val="2400"/>
              <a:buChar char="◦"/>
            </a:pPr>
            <a:r>
              <a:rPr lang="en" u="sng">
                <a:solidFill>
                  <a:schemeClr val="hlink"/>
                </a:solidFill>
                <a:hlinkClick r:id="rId6"/>
              </a:rPr>
              <a:t>Creating an Effective Online Instructor Presence</a:t>
            </a:r>
            <a:endParaRPr/>
          </a:p>
          <a:p>
            <a:pPr marL="457200" lvl="0" indent="-381000" algn="l" rtl="0">
              <a:spcBef>
                <a:spcPts val="0"/>
              </a:spcBef>
              <a:spcAft>
                <a:spcPts val="0"/>
              </a:spcAft>
              <a:buSzPts val="2400"/>
              <a:buChar char="◦"/>
            </a:pPr>
            <a:r>
              <a:rPr lang="en" u="sng">
                <a:solidFill>
                  <a:schemeClr val="accent1"/>
                </a:solidFill>
                <a:latin typeface="Lato"/>
                <a:ea typeface="Lato"/>
                <a:cs typeface="Lato"/>
                <a:sym typeface="Lato"/>
                <a:hlinkClick r:id="rId7"/>
              </a:rPr>
              <a:t>2017 CCC Distance Education Report, CCC Chancellor’s Office</a:t>
            </a:r>
            <a:endParaRPr/>
          </a:p>
          <a:p>
            <a:pPr marL="0" lvl="0" indent="0" algn="l" rtl="0">
              <a:spcBef>
                <a:spcPts val="0"/>
              </a:spcBef>
              <a:spcAft>
                <a:spcPts val="0"/>
              </a:spcAft>
              <a:buNone/>
            </a:pP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930750" y="461325"/>
            <a:ext cx="75399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latin typeface="Lato"/>
                <a:ea typeface="Lato"/>
                <a:cs typeface="Lato"/>
                <a:sym typeface="Lato"/>
              </a:rPr>
              <a:t>Teaching online is </a:t>
            </a:r>
            <a:r>
              <a:rPr lang="en" sz="3600" i="1">
                <a:latin typeface="Lato"/>
                <a:ea typeface="Lato"/>
                <a:cs typeface="Lato"/>
                <a:sym typeface="Lato"/>
              </a:rPr>
              <a:t>difficult</a:t>
            </a:r>
            <a:r>
              <a:rPr lang="en" sz="3600">
                <a:latin typeface="Lato"/>
                <a:ea typeface="Lato"/>
                <a:cs typeface="Lato"/>
                <a:sym typeface="Lato"/>
              </a:rPr>
              <a:t> to do well. </a:t>
            </a:r>
            <a:endParaRPr sz="3600">
              <a:latin typeface="Lato"/>
              <a:ea typeface="Lato"/>
              <a:cs typeface="Lato"/>
              <a:sym typeface="Lato"/>
            </a:endParaRPr>
          </a:p>
        </p:txBody>
      </p:sp>
      <p:sp>
        <p:nvSpPr>
          <p:cNvPr id="257" name="Google Shape;257;p38"/>
          <p:cNvSpPr txBox="1">
            <a:spLocks noGrp="1"/>
          </p:cNvSpPr>
          <p:nvPr>
            <p:ph type="title"/>
          </p:nvPr>
        </p:nvSpPr>
        <p:spPr>
          <a:xfrm>
            <a:off x="1043100" y="1801500"/>
            <a:ext cx="7937400" cy="2952600"/>
          </a:xfrm>
          <a:prstGeom prst="rect">
            <a:avLst/>
          </a:prstGeom>
        </p:spPr>
        <p:txBody>
          <a:bodyPr spcFirstLastPara="1" wrap="square" lIns="0" tIns="0" rIns="0" bIns="0" anchor="b" anchorCtr="0">
            <a:noAutofit/>
          </a:bodyPr>
          <a:lstStyle/>
          <a:p>
            <a:pPr marL="457200" lvl="0" indent="-457200" algn="l" rtl="0">
              <a:spcBef>
                <a:spcPts val="0"/>
              </a:spcBef>
              <a:spcAft>
                <a:spcPts val="0"/>
              </a:spcAft>
              <a:buSzPts val="3600"/>
              <a:buFont typeface="Lato"/>
              <a:buChar char="●"/>
            </a:pPr>
            <a:r>
              <a:rPr lang="en" sz="3600">
                <a:latin typeface="Lato"/>
                <a:ea typeface="Lato"/>
                <a:cs typeface="Lato"/>
                <a:sym typeface="Lato"/>
              </a:rPr>
              <a:t>Look at your course outcomes data.</a:t>
            </a:r>
            <a:endParaRPr sz="3600">
              <a:latin typeface="Lato"/>
              <a:ea typeface="Lato"/>
              <a:cs typeface="Lato"/>
              <a:sym typeface="Lato"/>
            </a:endParaRPr>
          </a:p>
          <a:p>
            <a:pPr marL="457200" lvl="0" indent="-457200" algn="l" rtl="0">
              <a:spcBef>
                <a:spcPts val="0"/>
              </a:spcBef>
              <a:spcAft>
                <a:spcPts val="0"/>
              </a:spcAft>
              <a:buSzPts val="3600"/>
              <a:buFont typeface="Lato"/>
              <a:buChar char="●"/>
            </a:pPr>
            <a:r>
              <a:rPr lang="en" sz="3600">
                <a:latin typeface="Lato"/>
                <a:ea typeface="Lato"/>
                <a:cs typeface="Lato"/>
                <a:sym typeface="Lato"/>
              </a:rPr>
              <a:t>Find support. Share successes. </a:t>
            </a:r>
            <a:endParaRPr sz="3600">
              <a:latin typeface="Lato"/>
              <a:ea typeface="Lato"/>
              <a:cs typeface="Lato"/>
              <a:sym typeface="Lato"/>
            </a:endParaRPr>
          </a:p>
          <a:p>
            <a:pPr marL="457200" lvl="0" indent="-457200" algn="l" rtl="0">
              <a:spcBef>
                <a:spcPts val="0"/>
              </a:spcBef>
              <a:spcAft>
                <a:spcPts val="0"/>
              </a:spcAft>
              <a:buSzPts val="3600"/>
              <a:buFont typeface="Lato"/>
              <a:buChar char="●"/>
            </a:pPr>
            <a:r>
              <a:rPr lang="en" sz="3600">
                <a:latin typeface="Lato"/>
                <a:ea typeface="Lato"/>
                <a:cs typeface="Lato"/>
                <a:sym typeface="Lato"/>
              </a:rPr>
              <a:t>Ask for more faculty support on your campus!</a:t>
            </a:r>
            <a:endParaRPr sz="3600">
              <a:latin typeface="Lato"/>
              <a:ea typeface="Lato"/>
              <a:cs typeface="Lato"/>
              <a:sym typeface="Lato"/>
            </a:endParaRPr>
          </a:p>
          <a:p>
            <a:pPr marL="457200" lvl="0" indent="-457200" algn="l" rtl="0">
              <a:spcBef>
                <a:spcPts val="0"/>
              </a:spcBef>
              <a:spcAft>
                <a:spcPts val="0"/>
              </a:spcAft>
              <a:buSzPts val="3600"/>
              <a:buFont typeface="Lato"/>
              <a:buChar char="●"/>
            </a:pPr>
            <a:r>
              <a:rPr lang="en" sz="3600">
                <a:latin typeface="Lato"/>
                <a:ea typeface="Lato"/>
                <a:cs typeface="Lato"/>
                <a:sym typeface="Lato"/>
              </a:rPr>
              <a:t>Tap into </a:t>
            </a:r>
            <a:r>
              <a:rPr lang="en" sz="3600" u="sng">
                <a:solidFill>
                  <a:schemeClr val="hlink"/>
                </a:solidFill>
                <a:latin typeface="Lato"/>
                <a:ea typeface="Lato"/>
                <a:cs typeface="Lato"/>
                <a:sym typeface="Lato"/>
                <a:hlinkClick r:id="rId3"/>
              </a:rPr>
              <a:t>@ONE resources</a:t>
            </a:r>
            <a:r>
              <a:rPr lang="en" sz="3600">
                <a:latin typeface="Lato"/>
                <a:ea typeface="Lato"/>
                <a:cs typeface="Lato"/>
                <a:sym typeface="Lato"/>
              </a:rPr>
              <a:t>.</a:t>
            </a:r>
            <a:endParaRPr sz="3600">
              <a:latin typeface="Lato"/>
              <a:ea typeface="Lato"/>
              <a:cs typeface="Lato"/>
              <a:sym typeface="Lato"/>
            </a:endParaRPr>
          </a:p>
          <a:p>
            <a:pPr marL="0" lvl="0" indent="0" algn="l" rtl="0">
              <a:spcBef>
                <a:spcPts val="0"/>
              </a:spcBef>
              <a:spcAft>
                <a:spcPts val="0"/>
              </a:spcAft>
              <a:buNone/>
            </a:pPr>
            <a:endParaRPr sz="3600">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61"/>
        <p:cNvGrpSpPr/>
        <p:nvPr/>
      </p:nvGrpSpPr>
      <p:grpSpPr>
        <a:xfrm>
          <a:off x="0" y="0"/>
          <a:ext cx="0" cy="0"/>
          <a:chOff x="0" y="0"/>
          <a:chExt cx="0" cy="0"/>
        </a:xfrm>
      </p:grpSpPr>
      <p:sp>
        <p:nvSpPr>
          <p:cNvPr id="262" name="Google Shape;262;p39"/>
          <p:cNvSpPr txBox="1"/>
          <p:nvPr/>
        </p:nvSpPr>
        <p:spPr>
          <a:xfrm>
            <a:off x="438300" y="177725"/>
            <a:ext cx="92646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rgbClr val="0000FF"/>
                </a:solidFill>
                <a:latin typeface="Lato"/>
                <a:ea typeface="Lato"/>
                <a:cs typeface="Lato"/>
                <a:sym typeface="Lato"/>
                <a:hlinkClick r:id="rId3"/>
              </a:rPr>
              <a:t>CVC OEI Course Design Rubric</a:t>
            </a:r>
            <a:endParaRPr sz="3000">
              <a:solidFill>
                <a:srgbClr val="0000FF"/>
              </a:solidFill>
              <a:latin typeface="Lato Light"/>
              <a:ea typeface="Lato Light"/>
              <a:cs typeface="Lato Light"/>
              <a:sym typeface="Lato Light"/>
            </a:endParaRPr>
          </a:p>
        </p:txBody>
      </p:sp>
      <p:pic>
        <p:nvPicPr>
          <p:cNvPr id="263" name="Google Shape;263;p39"/>
          <p:cNvPicPr preferRelativeResize="0"/>
          <p:nvPr/>
        </p:nvPicPr>
        <p:blipFill>
          <a:blip r:embed="rId4">
            <a:alphaModFix/>
          </a:blip>
          <a:stretch>
            <a:fillRect/>
          </a:stretch>
        </p:blipFill>
        <p:spPr>
          <a:xfrm>
            <a:off x="2953400" y="784275"/>
            <a:ext cx="3237198" cy="4108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67"/>
        <p:cNvGrpSpPr/>
        <p:nvPr/>
      </p:nvGrpSpPr>
      <p:grpSpPr>
        <a:xfrm>
          <a:off x="0" y="0"/>
          <a:ext cx="0" cy="0"/>
          <a:chOff x="0" y="0"/>
          <a:chExt cx="0" cy="0"/>
        </a:xfrm>
      </p:grpSpPr>
      <p:pic>
        <p:nvPicPr>
          <p:cNvPr id="268" name="Google Shape;268;p40"/>
          <p:cNvPicPr preferRelativeResize="0"/>
          <p:nvPr/>
        </p:nvPicPr>
        <p:blipFill>
          <a:blip r:embed="rId3">
            <a:alphaModFix/>
          </a:blip>
          <a:stretch>
            <a:fillRect/>
          </a:stretch>
        </p:blipFill>
        <p:spPr>
          <a:xfrm>
            <a:off x="996800" y="1239775"/>
            <a:ext cx="7150397" cy="3576875"/>
          </a:xfrm>
          <a:prstGeom prst="rect">
            <a:avLst/>
          </a:prstGeom>
          <a:noFill/>
          <a:ln>
            <a:noFill/>
          </a:ln>
        </p:spPr>
      </p:pic>
      <p:sp>
        <p:nvSpPr>
          <p:cNvPr id="269" name="Google Shape;269;p40"/>
          <p:cNvSpPr txBox="1"/>
          <p:nvPr/>
        </p:nvSpPr>
        <p:spPr>
          <a:xfrm>
            <a:off x="438300" y="177725"/>
            <a:ext cx="92646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rgbClr val="0000FF"/>
                </a:solidFill>
                <a:latin typeface="Lato"/>
                <a:ea typeface="Lato"/>
                <a:cs typeface="Lato"/>
                <a:sym typeface="Lato"/>
                <a:hlinkClick r:id="rId4"/>
              </a:rPr>
              <a:t>onlinenetworkofeducators.org/caninnovate19/</a:t>
            </a:r>
            <a:endParaRPr sz="3000">
              <a:solidFill>
                <a:srgbClr val="0000FF"/>
              </a:solidFill>
              <a:latin typeface="Lato Light"/>
              <a:ea typeface="Lato Light"/>
              <a:cs typeface="Lato Light"/>
              <a:sym typeface="La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737850" y="196675"/>
            <a:ext cx="47217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Meet Me</a:t>
            </a:r>
            <a:endParaRPr/>
          </a:p>
        </p:txBody>
      </p:sp>
      <p:sp>
        <p:nvSpPr>
          <p:cNvPr id="110" name="Google Shape;110;p15"/>
          <p:cNvSpPr txBox="1">
            <a:spLocks noGrp="1"/>
          </p:cNvSpPr>
          <p:nvPr>
            <p:ph type="body" idx="1"/>
          </p:nvPr>
        </p:nvSpPr>
        <p:spPr>
          <a:xfrm>
            <a:off x="737850" y="940975"/>
            <a:ext cx="7155600" cy="3043200"/>
          </a:xfrm>
          <a:prstGeom prst="rect">
            <a:avLst/>
          </a:prstGeom>
        </p:spPr>
        <p:txBody>
          <a:bodyPr spcFirstLastPara="1" wrap="square" lIns="0" tIns="0" rIns="0" bIns="0" anchor="t" anchorCtr="0">
            <a:noAutofit/>
          </a:bodyPr>
          <a:lstStyle/>
          <a:p>
            <a:pPr marL="457200" lvl="0" indent="-381000" algn="l" rtl="0">
              <a:lnSpc>
                <a:spcPct val="115000"/>
              </a:lnSpc>
              <a:spcBef>
                <a:spcPts val="0"/>
              </a:spcBef>
              <a:spcAft>
                <a:spcPts val="0"/>
              </a:spcAft>
              <a:buClr>
                <a:srgbClr val="555555"/>
              </a:buClr>
              <a:buSzPts val="2400"/>
              <a:buFont typeface="Source Sans Pro"/>
              <a:buChar char="◦"/>
            </a:pPr>
            <a:r>
              <a:rPr lang="en">
                <a:solidFill>
                  <a:srgbClr val="555555"/>
                </a:solidFill>
                <a:highlight>
                  <a:srgbClr val="FFFFFF"/>
                </a:highlight>
                <a:latin typeface="Source Sans Pro"/>
                <a:ea typeface="Source Sans Pro"/>
                <a:cs typeface="Source Sans Pro"/>
                <a:sym typeface="Source Sans Pro"/>
              </a:rPr>
              <a:t>Mom to Abi &amp; Jack</a:t>
            </a:r>
            <a:endParaRPr>
              <a:solidFill>
                <a:srgbClr val="555555"/>
              </a:solidFill>
              <a:highlight>
                <a:srgbClr val="FFFFFF"/>
              </a:highlight>
              <a:latin typeface="Source Sans Pro"/>
              <a:ea typeface="Source Sans Pro"/>
              <a:cs typeface="Source Sans Pro"/>
              <a:sym typeface="Source Sans Pro"/>
            </a:endParaRPr>
          </a:p>
          <a:p>
            <a:pPr marL="457200" lvl="0" indent="-381000" algn="l" rtl="0">
              <a:lnSpc>
                <a:spcPct val="115000"/>
              </a:lnSpc>
              <a:spcBef>
                <a:spcPts val="0"/>
              </a:spcBef>
              <a:spcAft>
                <a:spcPts val="0"/>
              </a:spcAft>
              <a:buClr>
                <a:srgbClr val="555555"/>
              </a:buClr>
              <a:buSzPts val="2400"/>
              <a:buFont typeface="Source Sans Pro"/>
              <a:buChar char="◦"/>
            </a:pPr>
            <a:r>
              <a:rPr lang="en">
                <a:solidFill>
                  <a:srgbClr val="555555"/>
                </a:solidFill>
                <a:highlight>
                  <a:srgbClr val="FFFFFF"/>
                </a:highlight>
                <a:latin typeface="Source Sans Pro"/>
                <a:ea typeface="Source Sans Pro"/>
                <a:cs typeface="Source Sans Pro"/>
                <a:sym typeface="Source Sans Pro"/>
              </a:rPr>
              <a:t>Instructional Designer, Faculty Support</a:t>
            </a:r>
            <a:endParaRPr>
              <a:solidFill>
                <a:srgbClr val="555555"/>
              </a:solidFill>
              <a:highlight>
                <a:srgbClr val="FFFFFF"/>
              </a:highlight>
              <a:latin typeface="Source Sans Pro"/>
              <a:ea typeface="Source Sans Pro"/>
              <a:cs typeface="Source Sans Pro"/>
              <a:sym typeface="Source Sans Pro"/>
            </a:endParaRPr>
          </a:p>
          <a:p>
            <a:pPr marL="457200" lvl="0" indent="-381000" algn="l" rtl="0">
              <a:lnSpc>
                <a:spcPct val="115000"/>
              </a:lnSpc>
              <a:spcBef>
                <a:spcPts val="0"/>
              </a:spcBef>
              <a:spcAft>
                <a:spcPts val="0"/>
              </a:spcAft>
              <a:buClr>
                <a:srgbClr val="555555"/>
              </a:buClr>
              <a:buSzPts val="2400"/>
              <a:buFont typeface="Source Sans Pro"/>
              <a:buChar char="◦"/>
            </a:pPr>
            <a:r>
              <a:rPr lang="en">
                <a:solidFill>
                  <a:srgbClr val="555555"/>
                </a:solidFill>
                <a:highlight>
                  <a:srgbClr val="FFFFFF"/>
                </a:highlight>
                <a:latin typeface="Source Sans Pro"/>
                <a:ea typeface="Source Sans Pro"/>
                <a:cs typeface="Source Sans Pro"/>
                <a:sym typeface="Source Sans Pro"/>
              </a:rPr>
              <a:t>Taught online @City, Miracosta, &amp; SWC</a:t>
            </a:r>
            <a:endParaRPr>
              <a:solidFill>
                <a:srgbClr val="555555"/>
              </a:solidFill>
              <a:highlight>
                <a:srgbClr val="FFFFFF"/>
              </a:highlight>
              <a:latin typeface="Source Sans Pro"/>
              <a:ea typeface="Source Sans Pro"/>
              <a:cs typeface="Source Sans Pro"/>
              <a:sym typeface="Source Sans Pro"/>
            </a:endParaRPr>
          </a:p>
          <a:p>
            <a:pPr marL="457200" lvl="0" indent="-381000" algn="l" rtl="0">
              <a:lnSpc>
                <a:spcPct val="115000"/>
              </a:lnSpc>
              <a:spcBef>
                <a:spcPts val="0"/>
              </a:spcBef>
              <a:spcAft>
                <a:spcPts val="0"/>
              </a:spcAft>
              <a:buClr>
                <a:srgbClr val="555555"/>
              </a:buClr>
              <a:buSzPts val="2400"/>
              <a:buFont typeface="Source Sans Pro"/>
              <a:buChar char="◦"/>
            </a:pPr>
            <a:r>
              <a:rPr lang="en">
                <a:solidFill>
                  <a:srgbClr val="555555"/>
                </a:solidFill>
                <a:highlight>
                  <a:srgbClr val="FFFFFF"/>
                </a:highlight>
                <a:latin typeface="Source Sans Pro"/>
                <a:ea typeface="Source Sans Pro"/>
                <a:cs typeface="Source Sans Pro"/>
                <a:sym typeface="Source Sans Pro"/>
              </a:rPr>
              <a:t>I co-facilitate @ONE’s 10-10-10 course</a:t>
            </a:r>
            <a:endParaRPr>
              <a:solidFill>
                <a:srgbClr val="555555"/>
              </a:solidFill>
              <a:highlight>
                <a:srgbClr val="FFFFFF"/>
              </a:highlight>
              <a:latin typeface="Source Sans Pro"/>
              <a:ea typeface="Source Sans Pro"/>
              <a:cs typeface="Source Sans Pro"/>
              <a:sym typeface="Source Sans Pro"/>
            </a:endParaRPr>
          </a:p>
          <a:p>
            <a:pPr marL="0" lvl="0" indent="0" algn="l" rtl="0">
              <a:lnSpc>
                <a:spcPct val="115000"/>
              </a:lnSpc>
              <a:spcBef>
                <a:spcPts val="1200"/>
              </a:spcBef>
              <a:spcAft>
                <a:spcPts val="1200"/>
              </a:spcAft>
              <a:buNone/>
            </a:pPr>
            <a:endParaRPr>
              <a:solidFill>
                <a:srgbClr val="555555"/>
              </a:solidFill>
              <a:highlight>
                <a:srgbClr val="FFFFFF"/>
              </a:highlight>
              <a:latin typeface="Source Sans Pro"/>
              <a:ea typeface="Source Sans Pro"/>
              <a:cs typeface="Source Sans Pro"/>
              <a:sym typeface="Source Sans Pro"/>
            </a:endParaRPr>
          </a:p>
        </p:txBody>
      </p:sp>
      <p:pic>
        <p:nvPicPr>
          <p:cNvPr id="111" name="Google Shape;111;p15"/>
          <p:cNvPicPr preferRelativeResize="0"/>
          <p:nvPr/>
        </p:nvPicPr>
        <p:blipFill rotWithShape="1">
          <a:blip r:embed="rId3">
            <a:alphaModFix/>
          </a:blip>
          <a:srcRect l="5278" t="2466" r="13887" b="27657"/>
          <a:stretch/>
        </p:blipFill>
        <p:spPr>
          <a:xfrm>
            <a:off x="1555837" y="2571750"/>
            <a:ext cx="4753588" cy="2304775"/>
          </a:xfrm>
          <a:prstGeom prst="rect">
            <a:avLst/>
          </a:prstGeom>
          <a:noFill/>
          <a:ln>
            <a:noFill/>
          </a:ln>
        </p:spPr>
      </p:pic>
      <p:pic>
        <p:nvPicPr>
          <p:cNvPr id="112" name="Google Shape;112;p15"/>
          <p:cNvPicPr preferRelativeResize="0"/>
          <p:nvPr/>
        </p:nvPicPr>
        <p:blipFill rotWithShape="1">
          <a:blip r:embed="rId4">
            <a:alphaModFix/>
          </a:blip>
          <a:srcRect t="16638"/>
          <a:stretch/>
        </p:blipFill>
        <p:spPr>
          <a:xfrm>
            <a:off x="6395550" y="1073050"/>
            <a:ext cx="2566526" cy="3803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 work for the CCCs</a:t>
            </a:r>
            <a:endParaRPr/>
          </a:p>
        </p:txBody>
      </p:sp>
      <p:sp>
        <p:nvSpPr>
          <p:cNvPr id="118" name="Google Shape;118;p16"/>
          <p:cNvSpPr txBox="1">
            <a:spLocks noGrp="1"/>
          </p:cNvSpPr>
          <p:nvPr>
            <p:ph type="body" idx="1"/>
          </p:nvPr>
        </p:nvSpPr>
        <p:spPr>
          <a:xfrm>
            <a:off x="737850" y="1475700"/>
            <a:ext cx="7155600" cy="3043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555555"/>
                </a:solidFill>
                <a:highlight>
                  <a:srgbClr val="FFFFFF"/>
                </a:highlight>
                <a:latin typeface="Source Sans Pro"/>
                <a:ea typeface="Source Sans Pro"/>
                <a:cs typeface="Source Sans Pro"/>
                <a:sym typeface="Source Sans Pro"/>
              </a:rPr>
              <a:t>“As the largest system of higher education in the nation, the California Community Colleges is uniquely positioned to help residents of all backgrounds improve their social and economic mobility and build a better future for themselves and their families.” </a:t>
            </a:r>
            <a:endParaRPr>
              <a:solidFill>
                <a:srgbClr val="555555"/>
              </a:solidFill>
              <a:highlight>
                <a:srgbClr val="FFFFFF"/>
              </a:highlight>
              <a:latin typeface="Source Sans Pro"/>
              <a:ea typeface="Source Sans Pro"/>
              <a:cs typeface="Source Sans Pro"/>
              <a:sym typeface="Source Sans Pro"/>
            </a:endParaRPr>
          </a:p>
          <a:p>
            <a:pPr marL="0" lvl="0" indent="0" algn="l" rtl="0">
              <a:lnSpc>
                <a:spcPct val="115000"/>
              </a:lnSpc>
              <a:spcBef>
                <a:spcPts val="1200"/>
              </a:spcBef>
              <a:spcAft>
                <a:spcPts val="1200"/>
              </a:spcAft>
              <a:buNone/>
            </a:pPr>
            <a:r>
              <a:rPr lang="en">
                <a:solidFill>
                  <a:srgbClr val="555555"/>
                </a:solidFill>
                <a:highlight>
                  <a:srgbClr val="FFFFFF"/>
                </a:highlight>
                <a:latin typeface="Source Sans Pro"/>
                <a:ea typeface="Source Sans Pro"/>
                <a:cs typeface="Source Sans Pro"/>
                <a:sym typeface="Source Sans Pro"/>
              </a:rPr>
              <a:t>-From </a:t>
            </a:r>
            <a:r>
              <a:rPr lang="en" u="sng">
                <a:solidFill>
                  <a:schemeClr val="hlink"/>
                </a:solidFill>
                <a:highlight>
                  <a:srgbClr val="FFFFFF"/>
                </a:highlight>
                <a:latin typeface="Source Sans Pro"/>
                <a:ea typeface="Source Sans Pro"/>
                <a:cs typeface="Source Sans Pro"/>
                <a:sym typeface="Source Sans Pro"/>
                <a:hlinkClick r:id="rId3"/>
              </a:rPr>
              <a:t>CCC State of the System</a:t>
            </a:r>
            <a:endParaRPr>
              <a:solidFill>
                <a:srgbClr val="555555"/>
              </a:solidFill>
              <a:highlight>
                <a:srgbClr val="FFFFFF"/>
              </a:highlight>
              <a:latin typeface="Source Sans Pro"/>
              <a:ea typeface="Source Sans Pro"/>
              <a:cs typeface="Source Sans Pro"/>
              <a:sym typeface="Source Sans Pro"/>
            </a:endParaRPr>
          </a:p>
        </p:txBody>
      </p:sp>
      <p:sp>
        <p:nvSpPr>
          <p:cNvPr id="119" name="Google Shape;119;p16"/>
          <p:cNvSpPr txBox="1">
            <a:spLocks noGrp="1"/>
          </p:cNvSpPr>
          <p:nvPr>
            <p:ph type="ctrTitle" idx="4294967295"/>
          </p:nvPr>
        </p:nvSpPr>
        <p:spPr>
          <a:xfrm>
            <a:off x="5519200" y="4246625"/>
            <a:ext cx="3339900" cy="634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1800">
                <a:latin typeface="Lato"/>
                <a:ea typeface="Lato"/>
                <a:cs typeface="Lato"/>
                <a:sym typeface="Lato"/>
              </a:rPr>
              <a:t>These slides are available online</a:t>
            </a:r>
            <a:br>
              <a:rPr lang="en" sz="1800">
                <a:latin typeface="Lato"/>
                <a:ea typeface="Lato"/>
                <a:cs typeface="Lato"/>
                <a:sym typeface="Lato"/>
              </a:rPr>
            </a:br>
            <a:r>
              <a:rPr lang="en" sz="1800">
                <a:latin typeface="Lato"/>
                <a:ea typeface="Lato"/>
                <a:cs typeface="Lato"/>
                <a:sym typeface="Lato"/>
              </a:rPr>
              <a:t>@</a:t>
            </a:r>
            <a:r>
              <a:rPr lang="en" sz="1800"/>
              <a:t> bit.ly/sdccdolsummit19</a:t>
            </a:r>
            <a:endParaRPr sz="18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7"/>
          <p:cNvPicPr preferRelativeResize="0"/>
          <p:nvPr/>
        </p:nvPicPr>
        <p:blipFill rotWithShape="1">
          <a:blip r:embed="rId3">
            <a:alphaModFix/>
          </a:blip>
          <a:srcRect/>
          <a:stretch/>
        </p:blipFill>
        <p:spPr>
          <a:xfrm>
            <a:off x="406275" y="551725"/>
            <a:ext cx="6495625" cy="4040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#RealCollege Survey</a:t>
            </a:r>
            <a:endParaRPr/>
          </a:p>
        </p:txBody>
      </p:sp>
      <p:sp>
        <p:nvSpPr>
          <p:cNvPr id="130" name="Google Shape;130;p18"/>
          <p:cNvSpPr txBox="1">
            <a:spLocks noGrp="1"/>
          </p:cNvSpPr>
          <p:nvPr>
            <p:ph type="body" idx="1"/>
          </p:nvPr>
        </p:nvSpPr>
        <p:spPr>
          <a:xfrm>
            <a:off x="737850" y="1475700"/>
            <a:ext cx="6777600" cy="3043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52525"/>
                </a:solidFill>
                <a:highlight>
                  <a:srgbClr val="FFFFFF"/>
                </a:highlight>
                <a:latin typeface="Montserrat"/>
                <a:ea typeface="Montserrat"/>
                <a:cs typeface="Montserrat"/>
                <a:sym typeface="Montserrat"/>
              </a:rPr>
              <a:t>Almost 40,000 students at 57 California Community Colleges participated. </a:t>
            </a:r>
            <a:endParaRPr sz="1800">
              <a:solidFill>
                <a:srgbClr val="252525"/>
              </a:solidFill>
              <a:highlight>
                <a:srgbClr val="FFFFFF"/>
              </a:highlight>
              <a:latin typeface="Montserrat"/>
              <a:ea typeface="Montserrat"/>
              <a:cs typeface="Montserrat"/>
              <a:sym typeface="Montserrat"/>
            </a:endParaRPr>
          </a:p>
          <a:p>
            <a:pPr marL="0" lvl="0" indent="0" algn="l" rtl="0">
              <a:lnSpc>
                <a:spcPct val="115000"/>
              </a:lnSpc>
              <a:spcBef>
                <a:spcPts val="1200"/>
              </a:spcBef>
              <a:spcAft>
                <a:spcPts val="0"/>
              </a:spcAft>
              <a:buNone/>
            </a:pPr>
            <a:r>
              <a:rPr lang="en" sz="1800">
                <a:solidFill>
                  <a:srgbClr val="252525"/>
                </a:solidFill>
                <a:highlight>
                  <a:srgbClr val="FFFFFF"/>
                </a:highlight>
                <a:latin typeface="Montserrat"/>
                <a:ea typeface="Montserrat"/>
                <a:cs typeface="Montserrat"/>
                <a:sym typeface="Montserrat"/>
              </a:rPr>
              <a:t>The results indicate:</a:t>
            </a:r>
            <a:endParaRPr sz="1800">
              <a:solidFill>
                <a:srgbClr val="252525"/>
              </a:solidFill>
              <a:highlight>
                <a:srgbClr val="FFFFFF"/>
              </a:highlight>
              <a:latin typeface="Montserrat"/>
              <a:ea typeface="Montserrat"/>
              <a:cs typeface="Montserrat"/>
              <a:sym typeface="Montserrat"/>
            </a:endParaRPr>
          </a:p>
          <a:p>
            <a:pPr marL="457200" lvl="0" indent="-342900" algn="l" rtl="0">
              <a:lnSpc>
                <a:spcPct val="115000"/>
              </a:lnSpc>
              <a:spcBef>
                <a:spcPts val="1200"/>
              </a:spcBef>
              <a:spcAft>
                <a:spcPts val="0"/>
              </a:spcAft>
              <a:buClr>
                <a:srgbClr val="252525"/>
              </a:buClr>
              <a:buSzPts val="1800"/>
              <a:buFont typeface="Montserrat"/>
              <a:buChar char="●"/>
            </a:pPr>
            <a:r>
              <a:rPr lang="en" sz="1800">
                <a:solidFill>
                  <a:srgbClr val="252525"/>
                </a:solidFill>
                <a:highlight>
                  <a:srgbClr val="FFFFFF"/>
                </a:highlight>
                <a:latin typeface="Montserrat"/>
                <a:ea typeface="Montserrat"/>
                <a:cs typeface="Montserrat"/>
                <a:sym typeface="Montserrat"/>
              </a:rPr>
              <a:t>50% of respondents were </a:t>
            </a:r>
            <a:r>
              <a:rPr lang="en" sz="1800" b="1">
                <a:solidFill>
                  <a:srgbClr val="252525"/>
                </a:solidFill>
                <a:highlight>
                  <a:srgbClr val="FFFFFF"/>
                </a:highlight>
                <a:latin typeface="Montserrat"/>
                <a:ea typeface="Montserrat"/>
                <a:cs typeface="Montserrat"/>
                <a:sym typeface="Montserrat"/>
              </a:rPr>
              <a:t>food insecure</a:t>
            </a:r>
            <a:r>
              <a:rPr lang="en" sz="1800">
                <a:solidFill>
                  <a:srgbClr val="252525"/>
                </a:solidFill>
                <a:highlight>
                  <a:srgbClr val="FFFFFF"/>
                </a:highlight>
                <a:latin typeface="Montserrat"/>
                <a:ea typeface="Montserrat"/>
                <a:cs typeface="Montserrat"/>
                <a:sym typeface="Montserrat"/>
              </a:rPr>
              <a:t> in the prior 30 days,</a:t>
            </a:r>
            <a:endParaRPr sz="1800">
              <a:solidFill>
                <a:srgbClr val="252525"/>
              </a:solidFill>
              <a:highlight>
                <a:srgbClr val="FFFFFF"/>
              </a:highlight>
              <a:latin typeface="Montserrat"/>
              <a:ea typeface="Montserrat"/>
              <a:cs typeface="Montserrat"/>
              <a:sym typeface="Montserrat"/>
            </a:endParaRPr>
          </a:p>
          <a:p>
            <a:pPr marL="457200" lvl="0" indent="-342900" algn="l" rtl="0">
              <a:lnSpc>
                <a:spcPct val="115000"/>
              </a:lnSpc>
              <a:spcBef>
                <a:spcPts val="0"/>
              </a:spcBef>
              <a:spcAft>
                <a:spcPts val="0"/>
              </a:spcAft>
              <a:buClr>
                <a:srgbClr val="252525"/>
              </a:buClr>
              <a:buSzPts val="1800"/>
              <a:buFont typeface="Montserrat"/>
              <a:buChar char="●"/>
            </a:pPr>
            <a:r>
              <a:rPr lang="en" sz="1800">
                <a:solidFill>
                  <a:srgbClr val="252525"/>
                </a:solidFill>
                <a:highlight>
                  <a:srgbClr val="FFFFFF"/>
                </a:highlight>
                <a:latin typeface="Montserrat"/>
                <a:ea typeface="Montserrat"/>
                <a:cs typeface="Montserrat"/>
                <a:sym typeface="Montserrat"/>
              </a:rPr>
              <a:t>60% of respondents were </a:t>
            </a:r>
            <a:r>
              <a:rPr lang="en" sz="1800" b="1">
                <a:solidFill>
                  <a:srgbClr val="252525"/>
                </a:solidFill>
                <a:highlight>
                  <a:srgbClr val="FFFFFF"/>
                </a:highlight>
                <a:latin typeface="Montserrat"/>
                <a:ea typeface="Montserrat"/>
                <a:cs typeface="Montserrat"/>
                <a:sym typeface="Montserrat"/>
              </a:rPr>
              <a:t>housing insecure</a:t>
            </a:r>
            <a:r>
              <a:rPr lang="en" sz="1800">
                <a:solidFill>
                  <a:srgbClr val="252525"/>
                </a:solidFill>
                <a:highlight>
                  <a:srgbClr val="FFFFFF"/>
                </a:highlight>
                <a:latin typeface="Montserrat"/>
                <a:ea typeface="Montserrat"/>
                <a:cs typeface="Montserrat"/>
                <a:sym typeface="Montserrat"/>
              </a:rPr>
              <a:t> in the previous year,</a:t>
            </a:r>
            <a:endParaRPr sz="1800">
              <a:solidFill>
                <a:srgbClr val="252525"/>
              </a:solidFill>
              <a:highlight>
                <a:srgbClr val="FFFFFF"/>
              </a:highlight>
              <a:latin typeface="Montserrat"/>
              <a:ea typeface="Montserrat"/>
              <a:cs typeface="Montserrat"/>
              <a:sym typeface="Montserrat"/>
            </a:endParaRPr>
          </a:p>
          <a:p>
            <a:pPr marL="457200" lvl="0" indent="-342900" algn="l" rtl="0">
              <a:lnSpc>
                <a:spcPct val="115000"/>
              </a:lnSpc>
              <a:spcBef>
                <a:spcPts val="0"/>
              </a:spcBef>
              <a:spcAft>
                <a:spcPts val="0"/>
              </a:spcAft>
              <a:buClr>
                <a:srgbClr val="252525"/>
              </a:buClr>
              <a:buSzPts val="1800"/>
              <a:buFont typeface="Montserrat"/>
              <a:buChar char="●"/>
            </a:pPr>
            <a:r>
              <a:rPr lang="en" sz="1800">
                <a:solidFill>
                  <a:srgbClr val="252525"/>
                </a:solidFill>
                <a:highlight>
                  <a:srgbClr val="FFFFFF"/>
                </a:highlight>
                <a:latin typeface="Montserrat"/>
                <a:ea typeface="Montserrat"/>
                <a:cs typeface="Montserrat"/>
                <a:sym typeface="Montserrat"/>
              </a:rPr>
              <a:t>19% of respondents were </a:t>
            </a:r>
            <a:r>
              <a:rPr lang="en" sz="1800" b="1">
                <a:solidFill>
                  <a:srgbClr val="252525"/>
                </a:solidFill>
                <a:highlight>
                  <a:srgbClr val="FFFFFF"/>
                </a:highlight>
                <a:latin typeface="Montserrat"/>
                <a:ea typeface="Montserrat"/>
                <a:cs typeface="Montserrat"/>
                <a:sym typeface="Montserrat"/>
              </a:rPr>
              <a:t>homeless</a:t>
            </a:r>
            <a:r>
              <a:rPr lang="en" sz="1800">
                <a:solidFill>
                  <a:srgbClr val="252525"/>
                </a:solidFill>
                <a:highlight>
                  <a:srgbClr val="FFFFFF"/>
                </a:highlight>
                <a:latin typeface="Montserrat"/>
                <a:ea typeface="Montserrat"/>
                <a:cs typeface="Montserrat"/>
                <a:sym typeface="Montserrat"/>
              </a:rPr>
              <a:t> in the previous year.</a:t>
            </a:r>
            <a:endParaRPr sz="1800">
              <a:solidFill>
                <a:srgbClr val="252525"/>
              </a:solidFill>
              <a:highlight>
                <a:srgbClr val="FFFFFF"/>
              </a:highlight>
              <a:latin typeface="Montserrat"/>
              <a:ea typeface="Montserrat"/>
              <a:cs typeface="Montserrat"/>
              <a:sym typeface="Montserrat"/>
            </a:endParaRPr>
          </a:p>
          <a:p>
            <a:pPr marL="0" lvl="0" indent="0" algn="l" rtl="0">
              <a:lnSpc>
                <a:spcPct val="115000"/>
              </a:lnSpc>
              <a:spcBef>
                <a:spcPts val="1200"/>
              </a:spcBef>
              <a:spcAft>
                <a:spcPts val="1200"/>
              </a:spcAft>
              <a:buNone/>
            </a:pPr>
            <a:r>
              <a:rPr lang="en" sz="1100" u="sng">
                <a:solidFill>
                  <a:schemeClr val="hlink"/>
                </a:solidFill>
                <a:latin typeface="Arial"/>
                <a:ea typeface="Arial"/>
                <a:cs typeface="Arial"/>
                <a:sym typeface="Arial"/>
                <a:hlinkClick r:id="rId3"/>
              </a:rPr>
              <a:t>Real College Survey</a:t>
            </a:r>
            <a:endParaRPr sz="1200">
              <a:solidFill>
                <a:srgbClr val="252525"/>
              </a:solidFill>
              <a:highlight>
                <a:srgbClr val="FFFFFF"/>
              </a:highlight>
              <a:latin typeface="Montserrat"/>
              <a:ea typeface="Montserrat"/>
              <a:cs typeface="Montserrat"/>
              <a:sym typeface="Montserrat"/>
            </a:endParaRPr>
          </a:p>
        </p:txBody>
      </p:sp>
      <p:sp>
        <p:nvSpPr>
          <p:cNvPr id="131" name="Google Shape;131;p18"/>
          <p:cNvSpPr txBox="1">
            <a:spLocks noGrp="1"/>
          </p:cNvSpPr>
          <p:nvPr>
            <p:ph type="ctrTitle" idx="4294967295"/>
          </p:nvPr>
        </p:nvSpPr>
        <p:spPr>
          <a:xfrm>
            <a:off x="5519200" y="4475225"/>
            <a:ext cx="3339900" cy="634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1800">
                <a:latin typeface="Lato"/>
                <a:ea typeface="Lato"/>
                <a:cs typeface="Lato"/>
                <a:sym typeface="Lato"/>
              </a:rPr>
              <a:t>These slides are available online</a:t>
            </a:r>
            <a:br>
              <a:rPr lang="en" sz="1800">
                <a:latin typeface="Lato"/>
                <a:ea typeface="Lato"/>
                <a:cs typeface="Lato"/>
                <a:sym typeface="Lato"/>
              </a:rPr>
            </a:br>
            <a:r>
              <a:rPr lang="en" sz="1800">
                <a:latin typeface="Lato"/>
                <a:ea typeface="Lato"/>
                <a:cs typeface="Lato"/>
                <a:sym typeface="Lato"/>
              </a:rPr>
              <a:t>@</a:t>
            </a:r>
            <a:r>
              <a:rPr lang="en" sz="1800"/>
              <a:t> bit.ly/sdccdolsummit19</a:t>
            </a:r>
            <a:endParaRPr sz="18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324100" y="517525"/>
            <a:ext cx="86232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CCC: Face-to-Face vs Distance Ed Success Rates</a:t>
            </a:r>
            <a:endParaRPr/>
          </a:p>
        </p:txBody>
      </p:sp>
      <p:pic>
        <p:nvPicPr>
          <p:cNvPr id="137" name="Google Shape;137;p19"/>
          <p:cNvPicPr preferRelativeResize="0"/>
          <p:nvPr/>
        </p:nvPicPr>
        <p:blipFill>
          <a:blip r:embed="rId3">
            <a:alphaModFix/>
          </a:blip>
          <a:stretch>
            <a:fillRect/>
          </a:stretch>
        </p:blipFill>
        <p:spPr>
          <a:xfrm>
            <a:off x="576100" y="1367075"/>
            <a:ext cx="6722577" cy="2992324"/>
          </a:xfrm>
          <a:prstGeom prst="rect">
            <a:avLst/>
          </a:prstGeom>
          <a:noFill/>
          <a:ln>
            <a:noFill/>
          </a:ln>
        </p:spPr>
      </p:pic>
      <p:sp>
        <p:nvSpPr>
          <p:cNvPr id="138" name="Google Shape;138;p19"/>
          <p:cNvSpPr txBox="1"/>
          <p:nvPr/>
        </p:nvSpPr>
        <p:spPr>
          <a:xfrm>
            <a:off x="786325" y="4317325"/>
            <a:ext cx="5611200" cy="3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Source: </a:t>
            </a:r>
            <a:r>
              <a:rPr lang="en" sz="1200" u="sng">
                <a:solidFill>
                  <a:schemeClr val="hlink"/>
                </a:solidFill>
                <a:latin typeface="Calibri"/>
                <a:ea typeface="Calibri"/>
                <a:cs typeface="Calibri"/>
                <a:sym typeface="Calibri"/>
                <a:hlinkClick r:id="rId4"/>
              </a:rPr>
              <a:t>2017 CCC Distance Education Report, CA Community College Chancellor’s Office</a:t>
            </a:r>
            <a:endParaRPr sz="1200">
              <a:latin typeface="Calibri"/>
              <a:ea typeface="Calibri"/>
              <a:cs typeface="Calibri"/>
              <a:sym typeface="Calibri"/>
            </a:endParaRPr>
          </a:p>
          <a:p>
            <a:pPr marL="0" lvl="0" indent="0" algn="l" rtl="0">
              <a:spcBef>
                <a:spcPts val="0"/>
              </a:spcBef>
              <a:spcAft>
                <a:spcPts val="0"/>
              </a:spcAft>
              <a:buNone/>
            </a:pPr>
            <a:endParaRPr>
              <a:latin typeface="Lato Light"/>
              <a:ea typeface="Lato Light"/>
              <a:cs typeface="Lato Light"/>
              <a:sym typeface="Lato Light"/>
            </a:endParaRPr>
          </a:p>
        </p:txBody>
      </p:sp>
      <p:sp>
        <p:nvSpPr>
          <p:cNvPr id="139" name="Google Shape;139;p19"/>
          <p:cNvSpPr txBox="1">
            <a:spLocks noGrp="1"/>
          </p:cNvSpPr>
          <p:nvPr>
            <p:ph type="ctrTitle" idx="4294967295"/>
          </p:nvPr>
        </p:nvSpPr>
        <p:spPr>
          <a:xfrm>
            <a:off x="5727875" y="4464650"/>
            <a:ext cx="3339900" cy="634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1800">
                <a:latin typeface="Lato"/>
                <a:ea typeface="Lato"/>
                <a:cs typeface="Lato"/>
                <a:sym typeface="Lato"/>
              </a:rPr>
              <a:t>These slides are available online</a:t>
            </a:r>
            <a:br>
              <a:rPr lang="en" sz="1800">
                <a:latin typeface="Lato"/>
                <a:ea typeface="Lato"/>
                <a:cs typeface="Lato"/>
                <a:sym typeface="Lato"/>
              </a:rPr>
            </a:br>
            <a:r>
              <a:rPr lang="en" sz="1800">
                <a:latin typeface="Lato"/>
                <a:ea typeface="Lato"/>
                <a:cs typeface="Lato"/>
                <a:sym typeface="Lato"/>
              </a:rPr>
              <a:t>@</a:t>
            </a:r>
            <a:r>
              <a:rPr lang="en" sz="1800"/>
              <a:t> bit.ly/sdccdolsummit19</a:t>
            </a:r>
            <a:endParaRPr sz="18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p:nvPr/>
        </p:nvSpPr>
        <p:spPr>
          <a:xfrm>
            <a:off x="799025" y="4691975"/>
            <a:ext cx="5611200" cy="3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Source: </a:t>
            </a:r>
            <a:r>
              <a:rPr lang="en" sz="1200" u="sng">
                <a:solidFill>
                  <a:schemeClr val="hlink"/>
                </a:solidFill>
                <a:latin typeface="Calibri"/>
                <a:ea typeface="Calibri"/>
                <a:cs typeface="Calibri"/>
                <a:sym typeface="Calibri"/>
                <a:hlinkClick r:id="rId3"/>
              </a:rPr>
              <a:t>2017 CCC Distance Education Report, CA Community College Chancellor’s Office</a:t>
            </a:r>
            <a:endParaRPr sz="1200">
              <a:latin typeface="Calibri"/>
              <a:ea typeface="Calibri"/>
              <a:cs typeface="Calibri"/>
              <a:sym typeface="Calibri"/>
            </a:endParaRPr>
          </a:p>
          <a:p>
            <a:pPr marL="0" lvl="0" indent="0" algn="l" rtl="0">
              <a:spcBef>
                <a:spcPts val="0"/>
              </a:spcBef>
              <a:spcAft>
                <a:spcPts val="0"/>
              </a:spcAft>
              <a:buNone/>
            </a:pPr>
            <a:endParaRPr>
              <a:latin typeface="Lato Light"/>
              <a:ea typeface="Lato Light"/>
              <a:cs typeface="Lato Light"/>
              <a:sym typeface="Lato Light"/>
            </a:endParaRPr>
          </a:p>
        </p:txBody>
      </p:sp>
      <p:pic>
        <p:nvPicPr>
          <p:cNvPr id="145" name="Google Shape;145;p20"/>
          <p:cNvPicPr preferRelativeResize="0"/>
          <p:nvPr/>
        </p:nvPicPr>
        <p:blipFill>
          <a:blip r:embed="rId4">
            <a:alphaModFix/>
          </a:blip>
          <a:stretch>
            <a:fillRect/>
          </a:stretch>
        </p:blipFill>
        <p:spPr>
          <a:xfrm>
            <a:off x="114300" y="1033225"/>
            <a:ext cx="7741451" cy="3658750"/>
          </a:xfrm>
          <a:prstGeom prst="rect">
            <a:avLst/>
          </a:prstGeom>
          <a:noFill/>
          <a:ln>
            <a:noFill/>
          </a:ln>
        </p:spPr>
      </p:pic>
      <p:sp>
        <p:nvSpPr>
          <p:cNvPr id="146" name="Google Shape;146;p20"/>
          <p:cNvSpPr txBox="1">
            <a:spLocks noGrp="1"/>
          </p:cNvSpPr>
          <p:nvPr>
            <p:ph type="title"/>
          </p:nvPr>
        </p:nvSpPr>
        <p:spPr>
          <a:xfrm>
            <a:off x="324100" y="288925"/>
            <a:ext cx="8623200" cy="74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CCC: Distance Ed Success Rates by Ethnicity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316200" y="452500"/>
            <a:ext cx="8511600" cy="567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Lato"/>
                <a:ea typeface="Lato"/>
                <a:cs typeface="Lato"/>
                <a:sym typeface="Lato"/>
              </a:rPr>
              <a:t>How accurate is this depiction of online classes?</a:t>
            </a:r>
            <a:endParaRPr>
              <a:latin typeface="Lato"/>
              <a:ea typeface="Lato"/>
              <a:cs typeface="Lato"/>
              <a:sym typeface="Lato"/>
            </a:endParaRPr>
          </a:p>
        </p:txBody>
      </p:sp>
      <p:pic>
        <p:nvPicPr>
          <p:cNvPr id="152" name="Google Shape;152;p21" descr="Online Student Experience" title="Online Student Experience">
            <a:hlinkClick r:id="rId3"/>
          </p:cNvPr>
          <p:cNvPicPr preferRelativeResize="0"/>
          <p:nvPr/>
        </p:nvPicPr>
        <p:blipFill>
          <a:blip r:embed="rId4">
            <a:alphaModFix/>
          </a:blip>
          <a:stretch>
            <a:fillRect/>
          </a:stretch>
        </p:blipFill>
        <p:spPr>
          <a:xfrm>
            <a:off x="577438" y="1182038"/>
            <a:ext cx="4957529" cy="3718125"/>
          </a:xfrm>
          <a:prstGeom prst="rect">
            <a:avLst/>
          </a:prstGeom>
          <a:noFill/>
          <a:ln>
            <a:noFill/>
          </a:ln>
        </p:spPr>
      </p:pic>
      <p:sp>
        <p:nvSpPr>
          <p:cNvPr id="153" name="Google Shape;153;p21"/>
          <p:cNvSpPr txBox="1">
            <a:spLocks noGrp="1"/>
          </p:cNvSpPr>
          <p:nvPr>
            <p:ph type="ctrTitle" idx="4294967295"/>
          </p:nvPr>
        </p:nvSpPr>
        <p:spPr>
          <a:xfrm>
            <a:off x="5519200" y="4246625"/>
            <a:ext cx="3339900" cy="634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1800">
                <a:latin typeface="Lato"/>
                <a:ea typeface="Lato"/>
                <a:cs typeface="Lato"/>
                <a:sym typeface="Lato"/>
              </a:rPr>
              <a:t>These slides are available online</a:t>
            </a:r>
            <a:br>
              <a:rPr lang="en" sz="1800">
                <a:latin typeface="Lato"/>
                <a:ea typeface="Lato"/>
                <a:cs typeface="Lato"/>
                <a:sym typeface="Lato"/>
              </a:rPr>
            </a:br>
            <a:r>
              <a:rPr lang="en" sz="1800">
                <a:latin typeface="Lato"/>
                <a:ea typeface="Lato"/>
                <a:cs typeface="Lato"/>
                <a:sym typeface="Lato"/>
              </a:rPr>
              <a:t>@</a:t>
            </a:r>
            <a:r>
              <a:rPr lang="en" sz="1800"/>
              <a:t> bit.ly/sdccdolsummit19</a:t>
            </a:r>
            <a:endParaRPr sz="18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lvia template">
  <a:themeElements>
    <a:clrScheme name="Custom 347">
      <a:dk1>
        <a:srgbClr val="222222"/>
      </a:dk1>
      <a:lt1>
        <a:srgbClr val="FFFFFF"/>
      </a:lt1>
      <a:dk2>
        <a:srgbClr val="111111"/>
      </a:dk2>
      <a:lt2>
        <a:srgbClr val="FFFFF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On-screen Show (16:9)</PresentationFormat>
  <Paragraphs>94</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Roboto Condensed</vt:lpstr>
      <vt:lpstr>Lato Black</vt:lpstr>
      <vt:lpstr>Calibri</vt:lpstr>
      <vt:lpstr>Source Sans Pro</vt:lpstr>
      <vt:lpstr>Montserrat</vt:lpstr>
      <vt:lpstr>Lato</vt:lpstr>
      <vt:lpstr>Lato Light</vt:lpstr>
      <vt:lpstr>Open Sans</vt:lpstr>
      <vt:lpstr>Silvia template</vt:lpstr>
      <vt:lpstr>Humanizing Online Teaching</vt:lpstr>
      <vt:lpstr>Form small groups (of 2 or 3) Intros (2 mins. total) Your Name, Discipline Why do you teach online?</vt:lpstr>
      <vt:lpstr>Meet Me</vt:lpstr>
      <vt:lpstr>I work for the CCCs</vt:lpstr>
      <vt:lpstr>PowerPoint Presentation</vt:lpstr>
      <vt:lpstr>#RealCollege Survey</vt:lpstr>
      <vt:lpstr>CCC: Face-to-Face vs Distance Ed Success Rates</vt:lpstr>
      <vt:lpstr>CCC: Distance Ed Success Rates by Ethnicity</vt:lpstr>
      <vt:lpstr>How accurate is this depiction of online classes?</vt:lpstr>
      <vt:lpstr>The Student Perspective</vt:lpstr>
      <vt:lpstr>These slides are available online @ bit.ly/sdccdolsummit19</vt:lpstr>
      <vt:lpstr>PowerPoint Presentation</vt:lpstr>
      <vt:lpstr>Don’t be a robot.</vt:lpstr>
      <vt:lpstr>PowerPoint Presentation</vt:lpstr>
      <vt:lpstr>Read this book!</vt:lpstr>
      <vt:lpstr>A Framework for Culturally Responsive Teaching by Zaretta Hammond</vt:lpstr>
      <vt:lpstr>PowerPoint Presentation</vt:lpstr>
      <vt:lpstr>Don’t apply the “Set it &amp; forget it” approach.</vt:lpstr>
      <vt:lpstr>It doesn’t have to mean redesigning your whole course...</vt:lpstr>
      <vt:lpstr>PowerPoint Presentation</vt:lpstr>
      <vt:lpstr>Let’s Collect Humanizing Practices</vt:lpstr>
      <vt:lpstr>#ImperfectIsPerfect</vt:lpstr>
      <vt:lpstr>Email from a Mesa faculty member who humanizes...</vt:lpstr>
      <vt:lpstr>PowerPoint Presentation</vt:lpstr>
      <vt:lpstr>Dig Further</vt:lpstr>
      <vt:lpstr>Teaching online is difficult to do well.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Humanizing Online Teaching</dc:title>
  <dc:creator>Mary Kingsley</dc:creator>
  <cp:lastModifiedBy>test</cp:lastModifiedBy>
  <cp:revision>1</cp:revision>
  <dcterms:modified xsi:type="dcterms:W3CDTF">2019-11-14T17:12:03Z</dcterms:modified>
</cp:coreProperties>
</file>