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7" d="100"/>
          <a:sy n="107" d="100"/>
        </p:scale>
        <p:origin x="-84" y="-57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3111242123"/>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g64e8fbbc66_0_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9" name="Google Shape;129;g64e8fbbc66_0_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a:t>PETER</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64c329b8de_0_166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 name="Google Shape;136;g64c329b8de_0_16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a:t>PETER</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64e8fbbc66_0_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2" name="Google Shape;142;g64e8fbbc66_0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a:t>PETER</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g64e8fbbc66_0_5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8" name="Google Shape;148;g64e8fbbc66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a:t>PETER</a:t>
            </a:r>
            <a:endParaRPr/>
          </a:p>
          <a:p>
            <a:pPr marL="0" lvl="0" indent="0" algn="l" rtl="0">
              <a:spcBef>
                <a:spcPts val="0"/>
              </a:spcBef>
              <a:spcAft>
                <a:spcPts val="0"/>
              </a:spcAft>
              <a:buNone/>
            </a:pPr>
            <a:r>
              <a:rPr lang="en"/>
              <a:t>File suppository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g64e8fbbc66_0_119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4" name="Google Shape;154;g64e8fbbc66_0_11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g64e8fbbc66_0_12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1" name="Google Shape;161;g64e8fbbc66_0_12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g6525a9f006_0_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7" name="Google Shape;167;g6525a9f006_0_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Google Shape;172;g6525a9f006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3" name="Google Shape;173;g6525a9f006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g64e8fbbc66_0_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9" name="Google Shape;179;g64e8fbbc66_0_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a:t>CHRIS</a:t>
            </a:r>
            <a:endParaRPr b="1"/>
          </a:p>
          <a:p>
            <a:pPr marL="0" lvl="0" indent="0" algn="l" rtl="0">
              <a:spcBef>
                <a:spcPts val="0"/>
              </a:spcBef>
              <a:spcAft>
                <a:spcPts val="0"/>
              </a:spcAft>
              <a:buNone/>
            </a:pPr>
            <a:r>
              <a:rPr lang="en"/>
              <a:t>What can be done to fix this problem?</a:t>
            </a:r>
            <a:endParaRPr/>
          </a:p>
          <a:p>
            <a:pPr marL="0" lvl="0" indent="0" algn="l" rtl="0">
              <a:spcBef>
                <a:spcPts val="0"/>
              </a:spcBef>
              <a:spcAft>
                <a:spcPts val="0"/>
              </a:spcAft>
              <a:buNone/>
            </a:pPr>
            <a:r>
              <a:rPr lang="en"/>
              <a:t>What can you do?</a:t>
            </a:r>
            <a:endParaRPr/>
          </a:p>
          <a:p>
            <a:pPr marL="0" lvl="0" indent="0" algn="l" rtl="0">
              <a:spcBef>
                <a:spcPts val="0"/>
              </a:spcBef>
              <a:spcAft>
                <a:spcPts val="0"/>
              </a:spcAft>
              <a:buNone/>
            </a:pPr>
            <a:r>
              <a:rPr lang="en"/>
              <a:t>Your friends at the SDCCD OLP are here to help</a:t>
            </a:r>
            <a:endParaRPr/>
          </a:p>
          <a:p>
            <a:pPr marL="0" lvl="0" indent="0" algn="l" rtl="0">
              <a:spcBef>
                <a:spcPts val="0"/>
              </a:spcBef>
              <a:spcAft>
                <a:spcPts val="0"/>
              </a:spcAft>
              <a:buNone/>
            </a:pPr>
            <a:r>
              <a:rPr lang="en"/>
              <a:t>We provide services like </a:t>
            </a:r>
            <a:endParaRPr/>
          </a:p>
          <a:p>
            <a:pPr marL="0" lvl="0" indent="0" algn="l" rtl="0">
              <a:spcBef>
                <a:spcPts val="0"/>
              </a:spcBef>
              <a:spcAft>
                <a:spcPts val="0"/>
              </a:spcAft>
              <a:buNone/>
            </a:pPr>
            <a:r>
              <a:rPr lang="en"/>
              <a:t>1 on 1 appointments to go through your online courses to create effective humanized content to facilite a relationship through context</a:t>
            </a:r>
            <a:endParaRPr/>
          </a:p>
          <a:p>
            <a:pPr marL="0" lvl="0" indent="0" algn="l" rtl="0">
              <a:spcBef>
                <a:spcPts val="0"/>
              </a:spcBef>
              <a:spcAft>
                <a:spcPts val="0"/>
              </a:spcAft>
              <a:buNone/>
            </a:pPr>
            <a:r>
              <a:rPr lang="en"/>
              <a:t>OFCP </a:t>
            </a:r>
            <a:endParaRPr/>
          </a:p>
          <a:p>
            <a:pPr marL="0" lvl="0" indent="0" algn="l" rtl="0">
              <a:spcBef>
                <a:spcPts val="0"/>
              </a:spcBef>
              <a:spcAft>
                <a:spcPts val="0"/>
              </a:spcAft>
              <a:buNone/>
            </a:pPr>
            <a:r>
              <a:rPr lang="en"/>
              <a:t>Video studio</a:t>
            </a:r>
            <a:endParaRPr/>
          </a:p>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Google Shape;184;g64e8fbbc66_0_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5" name="Google Shape;185;g64e8fbbc66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a:t>CHRIS</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g64c329b8de_0_15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2" name="Google Shape;72;g64c329b8de_0_15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2"/>
              </a:buClr>
              <a:buSzPts val="1100"/>
              <a:buFont typeface="Arial"/>
              <a:buNone/>
            </a:pPr>
            <a:r>
              <a:rPr lang="en" b="1">
                <a:solidFill>
                  <a:schemeClr val="dk2"/>
                </a:solidFill>
              </a:rPr>
              <a:t>Chris</a:t>
            </a:r>
            <a:endParaRPr/>
          </a:p>
          <a:p>
            <a:pPr marL="0" lvl="0" indent="0" algn="l" rtl="0">
              <a:spcBef>
                <a:spcPts val="0"/>
              </a:spcBef>
              <a:spcAft>
                <a:spcPts val="0"/>
              </a:spcAft>
              <a:buNone/>
            </a:pPr>
            <a:r>
              <a:rPr lang="en"/>
              <a:t>Basic intro for us </a:t>
            </a:r>
            <a:endParaRPr/>
          </a:p>
          <a:p>
            <a:pPr marL="0" lvl="0" indent="0" algn="l" rtl="0">
              <a:spcBef>
                <a:spcPts val="0"/>
              </a:spcBef>
              <a:spcAft>
                <a:spcPts val="0"/>
              </a:spcAft>
              <a:buNone/>
            </a:pPr>
            <a:r>
              <a:rPr lang="en"/>
              <a:t>Idk what else to put reallly</a:t>
            </a:r>
            <a:endParaRPr/>
          </a:p>
          <a:p>
            <a:pPr marL="0" lvl="0" indent="0" algn="l" rtl="0">
              <a:spcBef>
                <a:spcPts val="0"/>
              </a:spcBef>
              <a:spcAft>
                <a:spcPts val="0"/>
              </a:spcAft>
              <a:buNone/>
            </a:pPr>
            <a:endParaRPr b="1"/>
          </a:p>
          <a:p>
            <a:pPr marL="0" lvl="0" indent="0" algn="l" rtl="0">
              <a:spcBef>
                <a:spcPts val="0"/>
              </a:spcBef>
              <a:spcAft>
                <a:spcPts val="0"/>
              </a:spcAft>
              <a:buNone/>
            </a:pPr>
            <a:endParaRPr b="1"/>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g650ad074e0_2_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1" name="Google Shape;191;g650ad074e0_2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a:t>CHRIS</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
        <p:cNvGrpSpPr/>
        <p:nvPr/>
      </p:nvGrpSpPr>
      <p:grpSpPr>
        <a:xfrm>
          <a:off x="0" y="0"/>
          <a:ext cx="0" cy="0"/>
          <a:chOff x="0" y="0"/>
          <a:chExt cx="0" cy="0"/>
        </a:xfrm>
      </p:grpSpPr>
      <p:sp>
        <p:nvSpPr>
          <p:cNvPr id="196" name="Google Shape;196;g650ad074e0_2_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7" name="Google Shape;197;g650ad074e0_2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a:t>CHRIS</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g650ad074e0_2_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3" name="Google Shape;203;g650ad074e0_2_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a:t>CHRIS</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Google Shape;208;g64e8fbbc66_0_116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9" name="Google Shape;209;g64e8fbbc66_0_116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a:t>CHRIS</a:t>
            </a:r>
            <a:endParaRPr/>
          </a:p>
          <a:p>
            <a:pPr marL="0" lvl="0" indent="0" algn="l" rtl="0">
              <a:spcBef>
                <a:spcPts val="0"/>
              </a:spcBef>
              <a:spcAft>
                <a:spcPts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3"/>
        <p:cNvGrpSpPr/>
        <p:nvPr/>
      </p:nvGrpSpPr>
      <p:grpSpPr>
        <a:xfrm>
          <a:off x="0" y="0"/>
          <a:ext cx="0" cy="0"/>
          <a:chOff x="0" y="0"/>
          <a:chExt cx="0" cy="0"/>
        </a:xfrm>
      </p:grpSpPr>
      <p:sp>
        <p:nvSpPr>
          <p:cNvPr id="214" name="Google Shape;214;g64e8fbbc66_0_118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5" name="Google Shape;215;g64e8fbbc66_0_118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9"/>
        <p:cNvGrpSpPr/>
        <p:nvPr/>
      </p:nvGrpSpPr>
      <p:grpSpPr>
        <a:xfrm>
          <a:off x="0" y="0"/>
          <a:ext cx="0" cy="0"/>
          <a:chOff x="0" y="0"/>
          <a:chExt cx="0" cy="0"/>
        </a:xfrm>
      </p:grpSpPr>
      <p:sp>
        <p:nvSpPr>
          <p:cNvPr id="220" name="Google Shape;220;g64e8fbbc66_0_116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1" name="Google Shape;221;g64e8fbbc66_0_116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Video studio/Lab experience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Google Shape;226;g650ad074e0_2_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7" name="Google Shape;227;g650ad074e0_2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1"/>
        <p:cNvGrpSpPr/>
        <p:nvPr/>
      </p:nvGrpSpPr>
      <p:grpSpPr>
        <a:xfrm>
          <a:off x="0" y="0"/>
          <a:ext cx="0" cy="0"/>
          <a:chOff x="0" y="0"/>
          <a:chExt cx="0" cy="0"/>
        </a:xfrm>
      </p:grpSpPr>
      <p:sp>
        <p:nvSpPr>
          <p:cNvPr id="232" name="Google Shape;232;g64e8fbbc66_0_117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3" name="Google Shape;233;g64e8fbbc66_0_117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1 on 1 with students perspectives</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7"/>
        <p:cNvGrpSpPr/>
        <p:nvPr/>
      </p:nvGrpSpPr>
      <p:grpSpPr>
        <a:xfrm>
          <a:off x="0" y="0"/>
          <a:ext cx="0" cy="0"/>
          <a:chOff x="0" y="0"/>
          <a:chExt cx="0" cy="0"/>
        </a:xfrm>
      </p:grpSpPr>
      <p:sp>
        <p:nvSpPr>
          <p:cNvPr id="238" name="Google Shape;238;g6505079a6e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9" name="Google Shape;239;g6505079a6e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a:t>CHRIS</a:t>
            </a:r>
            <a:endParaRPr b="1"/>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64e8fbbc66_0_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64e8fbbc66_0_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a:solidFill>
                  <a:schemeClr val="dk2"/>
                </a:solidFill>
              </a:rPr>
              <a:t>Chris</a:t>
            </a:r>
            <a:endParaRPr b="1">
              <a:solidFill>
                <a:schemeClr val="dk2"/>
              </a:solidFill>
            </a:endParaRPr>
          </a:p>
          <a:p>
            <a:pPr marL="0" lvl="0" indent="0" algn="l" rtl="0">
              <a:spcBef>
                <a:spcPts val="0"/>
              </a:spcBef>
              <a:spcAft>
                <a:spcPts val="0"/>
              </a:spcAft>
              <a:buNone/>
            </a:pPr>
            <a:r>
              <a:rPr lang="en"/>
              <a:t>Who we are.</a:t>
            </a:r>
            <a:endParaRPr/>
          </a:p>
          <a:p>
            <a:pPr marL="0" lvl="0" indent="0" algn="l" rtl="0">
              <a:spcBef>
                <a:spcPts val="0"/>
              </a:spcBef>
              <a:spcAft>
                <a:spcPts val="0"/>
              </a:spcAft>
              <a:buNone/>
            </a:pPr>
            <a:r>
              <a:rPr lang="en"/>
              <a:t>What we do.</a:t>
            </a:r>
            <a:endParaRPr/>
          </a:p>
          <a:p>
            <a:pPr marL="0" lvl="0" indent="0" algn="l" rtl="0">
              <a:spcBef>
                <a:spcPts val="0"/>
              </a:spcBef>
              <a:spcAft>
                <a:spcPts val="0"/>
              </a:spcAft>
              <a:buNone/>
            </a:pPr>
            <a:r>
              <a:rPr lang="en"/>
              <a:t>Basics like images of the office as well.</a:t>
            </a:r>
            <a:endParaRPr/>
          </a:p>
          <a:p>
            <a:pPr marL="0" lvl="0" indent="0" algn="l" rtl="0">
              <a:spcBef>
                <a:spcPts val="0"/>
              </a:spcBef>
              <a:spcAft>
                <a:spcPts val="0"/>
              </a:spcAft>
              <a:buNone/>
            </a:pPr>
            <a:r>
              <a:rPr lang="en"/>
              <a:t>Simple format nothing too big and gaudy</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64c329b8de_0_15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64c329b8de_0_15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a:solidFill>
                  <a:schemeClr val="dk2"/>
                </a:solidFill>
              </a:rPr>
              <a:t>Chris</a:t>
            </a:r>
            <a:endParaRPr b="1">
              <a:solidFill>
                <a:schemeClr val="dk2"/>
              </a:solidFill>
            </a:endParaRPr>
          </a:p>
          <a:p>
            <a:pPr marL="0" lvl="0" indent="0" algn="l" rtl="0">
              <a:spcBef>
                <a:spcPts val="0"/>
              </a:spcBef>
              <a:spcAft>
                <a:spcPts val="0"/>
              </a:spcAft>
              <a:buNone/>
            </a:pPr>
            <a:r>
              <a:rPr lang="en"/>
              <a:t>Humanizing through context. Understanding the end user and creating quality content that not only relates to the on personal level but establishes purpose for their end goal</a:t>
            </a:r>
            <a:endParaRPr/>
          </a:p>
          <a:p>
            <a:pPr marL="0" lvl="0" indent="0" algn="l" rtl="0">
              <a:spcBef>
                <a:spcPts val="0"/>
              </a:spcBef>
              <a:spcAft>
                <a:spcPts val="0"/>
              </a:spcAft>
              <a:buNone/>
            </a:pPr>
            <a:r>
              <a:rPr lang="en"/>
              <a:t>A few bullet points</a:t>
            </a:r>
            <a:endParaRPr/>
          </a:p>
          <a:p>
            <a:pPr marL="0" lvl="0" indent="0" algn="l" rtl="0">
              <a:spcBef>
                <a:spcPts val="0"/>
              </a:spcBef>
              <a:spcAft>
                <a:spcPts val="0"/>
              </a:spcAft>
              <a:buNone/>
            </a:pPr>
            <a:r>
              <a:rPr lang="en"/>
              <a:t>I’m imagining a dictionary entry where you can explain it and define it in that way</a:t>
            </a:r>
            <a:endParaRPr/>
          </a:p>
          <a:p>
            <a:pPr marL="0" lvl="0" indent="0" algn="l" rtl="0">
              <a:spcBef>
                <a:spcPts val="0"/>
              </a:spcBef>
              <a:spcAft>
                <a:spcPts val="0"/>
              </a:spcAft>
              <a:buNone/>
            </a:pPr>
            <a:r>
              <a:rPr lang="en"/>
              <a:t>It’ll be a good format that is familiar and easy to digest.</a:t>
            </a:r>
            <a:endParaRPr/>
          </a:p>
          <a:p>
            <a:pPr marL="0" lvl="0" indent="0" algn="l" rtl="0">
              <a:spcBef>
                <a:spcPts val="0"/>
              </a:spcBef>
              <a:spcAft>
                <a:spcPts val="0"/>
              </a:spcAft>
              <a:buNone/>
            </a:pPr>
            <a:endParaRPr/>
          </a:p>
          <a:p>
            <a:pPr marL="0" lvl="0" indent="0" algn="l" rtl="0">
              <a:spcBef>
                <a:spcPts val="0"/>
              </a:spcBef>
              <a:spcAft>
                <a:spcPts val="0"/>
              </a:spcAft>
              <a:buNone/>
            </a:pPr>
            <a:r>
              <a:rPr lang="en"/>
              <a:t>TAKE NOTE THAT INITIAL CONTENT IS JUST TO MARK THE IDEA.  BULLET POINTS WILL BE CONDENSED LATER</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g64c329b8de_0_163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5" name="Google Shape;95;g64c329b8de_0_16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a:p>
            <a:pPr marL="0" lvl="0" indent="0" algn="l" rtl="0">
              <a:spcBef>
                <a:spcPts val="0"/>
              </a:spcBef>
              <a:spcAft>
                <a:spcPts val="0"/>
              </a:spcAft>
              <a:buNone/>
            </a:pPr>
            <a:r>
              <a:rPr lang="en" b="1">
                <a:solidFill>
                  <a:schemeClr val="dk2"/>
                </a:solidFill>
              </a:rPr>
              <a:t>Chris</a:t>
            </a:r>
            <a:endParaRPr b="1">
              <a:solidFill>
                <a:schemeClr val="dk2"/>
              </a:solidFill>
            </a:endParaRPr>
          </a:p>
          <a:p>
            <a:pPr marL="0" lvl="0" indent="0" algn="l" rtl="0">
              <a:spcBef>
                <a:spcPts val="0"/>
              </a:spcBef>
              <a:spcAft>
                <a:spcPts val="0"/>
              </a:spcAft>
              <a:buNone/>
            </a:pPr>
            <a:r>
              <a:rPr lang="en"/>
              <a:t>This is where we underline the main problem. </a:t>
            </a:r>
            <a:endParaRPr/>
          </a:p>
          <a:p>
            <a:pPr marL="0" lvl="0" indent="0" algn="l" rtl="0">
              <a:spcBef>
                <a:spcPts val="0"/>
              </a:spcBef>
              <a:spcAft>
                <a:spcPts val="0"/>
              </a:spcAft>
              <a:buNone/>
            </a:pPr>
            <a:r>
              <a:rPr lang="en"/>
              <a:t>Disconnect with Teacher and Student</a:t>
            </a:r>
            <a:endParaRPr/>
          </a:p>
          <a:p>
            <a:pPr marL="0" lvl="0" indent="0" algn="l" rtl="0">
              <a:spcBef>
                <a:spcPts val="0"/>
              </a:spcBef>
              <a:spcAft>
                <a:spcPts val="0"/>
              </a:spcAft>
              <a:buNone/>
            </a:pPr>
            <a:r>
              <a:rPr lang="en"/>
              <a:t>Students are isolated so motivation drops and then students drop</a:t>
            </a:r>
            <a:endParaRPr/>
          </a:p>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g64c329b8de_0_16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1" name="Google Shape;101;g64c329b8de_0_16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a:t>PETER</a:t>
            </a:r>
            <a:endParaRPr b="1"/>
          </a:p>
          <a:p>
            <a:pPr marL="0" lvl="0" indent="0" algn="l" rtl="0">
              <a:spcBef>
                <a:spcPts val="0"/>
              </a:spcBef>
              <a:spcAft>
                <a:spcPts val="0"/>
              </a:spcAft>
              <a:buNone/>
            </a:pPr>
            <a:r>
              <a:rPr lang="en" b="1"/>
              <a:t>State vs sdccd online success rate comparison</a:t>
            </a:r>
            <a:endParaRPr b="1"/>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g64c329b8de_0_165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8" name="Google Shape;108;g64c329b8de_0_16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a:t>PETER</a:t>
            </a:r>
            <a:endParaRPr b="1"/>
          </a:p>
          <a:p>
            <a:pPr marL="0" lvl="0" indent="0" algn="l" rtl="0">
              <a:spcBef>
                <a:spcPts val="0"/>
              </a:spcBef>
              <a:spcAft>
                <a:spcPts val="0"/>
              </a:spcAft>
              <a:buNone/>
            </a:pPr>
            <a:r>
              <a:rPr lang="en" b="1"/>
              <a:t>Enrollments SDCCD </a:t>
            </a:r>
            <a:endParaRPr b="1"/>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g64c329b8de_0_16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5" name="Google Shape;115;g64c329b8de_0_164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a:t>PETER</a:t>
            </a:r>
            <a:endParaRPr b="1"/>
          </a:p>
          <a:p>
            <a:pPr marL="0" lvl="0" indent="0" algn="l" rtl="0">
              <a:spcBef>
                <a:spcPts val="0"/>
              </a:spcBef>
              <a:spcAft>
                <a:spcPts val="0"/>
              </a:spcAft>
              <a:buNone/>
            </a:pPr>
            <a:r>
              <a:rPr lang="en" b="1"/>
              <a:t>Timeline sdccd success/retention fall 2016-spring 2019</a:t>
            </a:r>
            <a:endParaRPr b="1"/>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Google Shape;122;g64c329b8de_0_166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3" name="Google Shape;123;g64c329b8de_0_16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a:t>PETER</a:t>
            </a:r>
            <a:endParaRPr/>
          </a:p>
          <a:p>
            <a:pPr marL="0" lvl="0" indent="0" algn="l" rtl="0">
              <a:spcBef>
                <a:spcPts val="0"/>
              </a:spcBef>
              <a:spcAft>
                <a:spcPts val="0"/>
              </a:spcAft>
              <a:buNone/>
            </a:pPr>
            <a:r>
              <a:rPr lang="en"/>
              <a:t>Lead in to why this is happening</a:t>
            </a:r>
            <a:endParaRPr/>
          </a:p>
          <a:p>
            <a:pPr marL="0" lvl="0" indent="0" algn="l" rtl="0">
              <a:spcBef>
                <a:spcPts val="0"/>
              </a:spcBef>
              <a:spcAft>
                <a:spcPts val="0"/>
              </a:spcAft>
              <a:buNone/>
            </a:pPr>
            <a:r>
              <a:rPr lang="en"/>
              <a:t>OVERVIEW of the topic at hand</a:t>
            </a:r>
            <a:endParaRPr/>
          </a:p>
          <a:p>
            <a:pPr marL="0" lvl="0" indent="0" algn="l" rtl="0">
              <a:spcBef>
                <a:spcPts val="0"/>
              </a:spcBef>
              <a:spcAft>
                <a:spcPts val="0"/>
              </a:spcAft>
              <a:buNone/>
            </a:pPr>
            <a:r>
              <a:rPr lang="en"/>
              <a:t>Student isolation</a:t>
            </a:r>
            <a:endParaRPr/>
          </a:p>
          <a:p>
            <a:pPr marL="0" lvl="0" indent="0" algn="l" rtl="0">
              <a:spcBef>
                <a:spcPts val="0"/>
              </a:spcBef>
              <a:spcAft>
                <a:spcPts val="0"/>
              </a:spcAft>
              <a:buNone/>
            </a:pPr>
            <a:r>
              <a:rPr lang="en"/>
              <a:t>Motivation and lack of relationship</a:t>
            </a:r>
            <a:endParaRPr/>
          </a:p>
          <a:p>
            <a:pPr marL="0" lvl="0" indent="0" algn="l" rtl="0">
              <a:spcBef>
                <a:spcPts val="0"/>
              </a:spcBef>
              <a:spcAft>
                <a:spcPts val="0"/>
              </a:spcAft>
              <a:buNone/>
            </a:pPr>
            <a:r>
              <a:rPr lang="en"/>
              <a:t>CONTEXT WHERE IS IT</a:t>
            </a:r>
            <a:endParaRPr/>
          </a:p>
          <a:p>
            <a:pPr marL="0" lvl="0" indent="0" algn="l" rtl="0">
              <a:spcBef>
                <a:spcPts val="0"/>
              </a:spcBef>
              <a:spcAft>
                <a:spcPts val="0"/>
              </a:spcAft>
              <a:buNone/>
            </a:pPr>
            <a:r>
              <a:rPr lang="en"/>
              <a:t>Give a brief summary of online classes and why people take them</a:t>
            </a:r>
            <a:endParaRPr/>
          </a:p>
          <a:p>
            <a:pPr marL="0" lvl="0" indent="0" algn="l" rtl="0">
              <a:spcBef>
                <a:spcPts val="0"/>
              </a:spcBef>
              <a:spcAft>
                <a:spcPts val="0"/>
              </a:spcAft>
              <a:buNone/>
            </a:pPr>
            <a:r>
              <a:rPr lang="en"/>
              <a:t>Walk them through scenarios and stories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cxnSp>
        <p:nvCxnSpPr>
          <p:cNvPr id="10" name="Google Shape;10;p2"/>
          <p:cNvCxnSpPr/>
          <p:nvPr/>
        </p:nvCxnSpPr>
        <p:spPr>
          <a:xfrm>
            <a:off x="7007735" y="3176888"/>
            <a:ext cx="562200" cy="0"/>
          </a:xfrm>
          <a:prstGeom prst="straightConnector1">
            <a:avLst/>
          </a:prstGeom>
          <a:noFill/>
          <a:ln w="76200" cap="flat" cmpd="sng">
            <a:solidFill>
              <a:schemeClr val="lt2"/>
            </a:solidFill>
            <a:prstDash val="solid"/>
            <a:round/>
            <a:headEnd type="none" w="sm" len="sm"/>
            <a:tailEnd type="none" w="sm" len="sm"/>
          </a:ln>
        </p:spPr>
      </p:cxnSp>
      <p:cxnSp>
        <p:nvCxnSpPr>
          <p:cNvPr id="11" name="Google Shape;11;p2"/>
          <p:cNvCxnSpPr/>
          <p:nvPr/>
        </p:nvCxnSpPr>
        <p:spPr>
          <a:xfrm>
            <a:off x="1575035" y="3158252"/>
            <a:ext cx="562200" cy="0"/>
          </a:xfrm>
          <a:prstGeom prst="straightConnector1">
            <a:avLst/>
          </a:prstGeom>
          <a:noFill/>
          <a:ln w="76200" cap="flat" cmpd="sng">
            <a:solidFill>
              <a:schemeClr val="lt2"/>
            </a:solidFill>
            <a:prstDash val="solid"/>
            <a:round/>
            <a:headEnd type="none" w="sm" len="sm"/>
            <a:tailEnd type="none" w="sm" len="sm"/>
          </a:ln>
        </p:spPr>
      </p:cxnSp>
      <p:grpSp>
        <p:nvGrpSpPr>
          <p:cNvPr id="12" name="Google Shape;12;p2"/>
          <p:cNvGrpSpPr/>
          <p:nvPr/>
        </p:nvGrpSpPr>
        <p:grpSpPr>
          <a:xfrm>
            <a:off x="1004144" y="1022025"/>
            <a:ext cx="7136668" cy="152400"/>
            <a:chOff x="1346429" y="1011300"/>
            <a:chExt cx="6452100" cy="152400"/>
          </a:xfrm>
        </p:grpSpPr>
        <p:cxnSp>
          <p:nvCxnSpPr>
            <p:cNvPr id="13" name="Google Shape;13;p2"/>
            <p:cNvCxnSpPr/>
            <p:nvPr/>
          </p:nvCxnSpPr>
          <p:spPr>
            <a:xfrm rot="10800000">
              <a:off x="1346429" y="1011300"/>
              <a:ext cx="6452100" cy="0"/>
            </a:xfrm>
            <a:prstGeom prst="straightConnector1">
              <a:avLst/>
            </a:prstGeom>
            <a:noFill/>
            <a:ln w="76200" cap="flat" cmpd="sng">
              <a:solidFill>
                <a:schemeClr val="accent3"/>
              </a:solidFill>
              <a:prstDash val="solid"/>
              <a:round/>
              <a:headEnd type="none" w="sm" len="sm"/>
              <a:tailEnd type="none" w="sm" len="sm"/>
            </a:ln>
          </p:spPr>
        </p:cxnSp>
        <p:cxnSp>
          <p:nvCxnSpPr>
            <p:cNvPr id="14" name="Google Shape;14;p2"/>
            <p:cNvCxnSpPr/>
            <p:nvPr/>
          </p:nvCxnSpPr>
          <p:spPr>
            <a:xfrm rot="10800000">
              <a:off x="1346429" y="1163700"/>
              <a:ext cx="6452100" cy="0"/>
            </a:xfrm>
            <a:prstGeom prst="straightConnector1">
              <a:avLst/>
            </a:prstGeom>
            <a:noFill/>
            <a:ln w="9525" cap="flat" cmpd="sng">
              <a:solidFill>
                <a:schemeClr val="accent3"/>
              </a:solidFill>
              <a:prstDash val="solid"/>
              <a:round/>
              <a:headEnd type="none" w="sm" len="sm"/>
              <a:tailEnd type="none" w="sm" len="sm"/>
            </a:ln>
          </p:spPr>
        </p:cxnSp>
      </p:grpSp>
      <p:grpSp>
        <p:nvGrpSpPr>
          <p:cNvPr id="15" name="Google Shape;15;p2"/>
          <p:cNvGrpSpPr/>
          <p:nvPr/>
        </p:nvGrpSpPr>
        <p:grpSpPr>
          <a:xfrm>
            <a:off x="1004151" y="3969100"/>
            <a:ext cx="7136668" cy="152400"/>
            <a:chOff x="1346435" y="3969088"/>
            <a:chExt cx="6452100" cy="152400"/>
          </a:xfrm>
        </p:grpSpPr>
        <p:cxnSp>
          <p:nvCxnSpPr>
            <p:cNvPr id="16" name="Google Shape;16;p2"/>
            <p:cNvCxnSpPr/>
            <p:nvPr/>
          </p:nvCxnSpPr>
          <p:spPr>
            <a:xfrm>
              <a:off x="1346435" y="4121488"/>
              <a:ext cx="6452100" cy="0"/>
            </a:xfrm>
            <a:prstGeom prst="straightConnector1">
              <a:avLst/>
            </a:prstGeom>
            <a:noFill/>
            <a:ln w="76200" cap="flat" cmpd="sng">
              <a:solidFill>
                <a:schemeClr val="accent3"/>
              </a:solidFill>
              <a:prstDash val="solid"/>
              <a:round/>
              <a:headEnd type="none" w="sm" len="sm"/>
              <a:tailEnd type="none" w="sm" len="sm"/>
            </a:ln>
          </p:spPr>
        </p:cxnSp>
        <p:cxnSp>
          <p:nvCxnSpPr>
            <p:cNvPr id="17" name="Google Shape;17;p2"/>
            <p:cNvCxnSpPr/>
            <p:nvPr/>
          </p:nvCxnSpPr>
          <p:spPr>
            <a:xfrm>
              <a:off x="1346435" y="3969088"/>
              <a:ext cx="6452100" cy="0"/>
            </a:xfrm>
            <a:prstGeom prst="straightConnector1">
              <a:avLst/>
            </a:prstGeom>
            <a:noFill/>
            <a:ln w="9525" cap="flat" cmpd="sng">
              <a:solidFill>
                <a:schemeClr val="accent3"/>
              </a:solidFill>
              <a:prstDash val="solid"/>
              <a:round/>
              <a:headEnd type="none" w="sm" len="sm"/>
              <a:tailEnd type="none" w="sm" len="sm"/>
            </a:ln>
          </p:spPr>
        </p:cxnSp>
      </p:grpSp>
      <p:sp>
        <p:nvSpPr>
          <p:cNvPr id="18" name="Google Shape;18;p2"/>
          <p:cNvSpPr txBox="1">
            <a:spLocks noGrp="1"/>
          </p:cNvSpPr>
          <p:nvPr>
            <p:ph type="ctrTitle"/>
          </p:nvPr>
        </p:nvSpPr>
        <p:spPr>
          <a:xfrm>
            <a:off x="1004150" y="1751764"/>
            <a:ext cx="7136700" cy="1022400"/>
          </a:xfrm>
          <a:prstGeom prst="rect">
            <a:avLst/>
          </a:prstGeom>
        </p:spPr>
        <p:txBody>
          <a:bodyPr spcFirstLastPara="1" wrap="square" lIns="91425" tIns="91425" rIns="91425" bIns="91425" anchor="b" anchorCtr="0">
            <a:noAutofit/>
          </a:bodyPr>
          <a:lstStyle>
            <a:lvl1pPr lvl="0" algn="ctr">
              <a:spcBef>
                <a:spcPts val="0"/>
              </a:spcBef>
              <a:spcAft>
                <a:spcPts val="0"/>
              </a:spcAft>
              <a:buSzPts val="5400"/>
              <a:buNone/>
              <a:defRPr sz="5400"/>
            </a:lvl1pPr>
            <a:lvl2pPr lvl="1" algn="ctr">
              <a:spcBef>
                <a:spcPts val="0"/>
              </a:spcBef>
              <a:spcAft>
                <a:spcPts val="0"/>
              </a:spcAft>
              <a:buSzPts val="5400"/>
              <a:buNone/>
              <a:defRPr sz="5400"/>
            </a:lvl2pPr>
            <a:lvl3pPr lvl="2" algn="ctr">
              <a:spcBef>
                <a:spcPts val="0"/>
              </a:spcBef>
              <a:spcAft>
                <a:spcPts val="0"/>
              </a:spcAft>
              <a:buSzPts val="5400"/>
              <a:buNone/>
              <a:defRPr sz="5400"/>
            </a:lvl3pPr>
            <a:lvl4pPr lvl="3" algn="ctr">
              <a:spcBef>
                <a:spcPts val="0"/>
              </a:spcBef>
              <a:spcAft>
                <a:spcPts val="0"/>
              </a:spcAft>
              <a:buSzPts val="5400"/>
              <a:buNone/>
              <a:defRPr sz="5400"/>
            </a:lvl4pPr>
            <a:lvl5pPr lvl="4" algn="ctr">
              <a:spcBef>
                <a:spcPts val="0"/>
              </a:spcBef>
              <a:spcAft>
                <a:spcPts val="0"/>
              </a:spcAft>
              <a:buSzPts val="5400"/>
              <a:buNone/>
              <a:defRPr sz="5400"/>
            </a:lvl5pPr>
            <a:lvl6pPr lvl="5" algn="ctr">
              <a:spcBef>
                <a:spcPts val="0"/>
              </a:spcBef>
              <a:spcAft>
                <a:spcPts val="0"/>
              </a:spcAft>
              <a:buSzPts val="5400"/>
              <a:buNone/>
              <a:defRPr sz="5400"/>
            </a:lvl6pPr>
            <a:lvl7pPr lvl="6" algn="ctr">
              <a:spcBef>
                <a:spcPts val="0"/>
              </a:spcBef>
              <a:spcAft>
                <a:spcPts val="0"/>
              </a:spcAft>
              <a:buSzPts val="5400"/>
              <a:buNone/>
              <a:defRPr sz="5400"/>
            </a:lvl7pPr>
            <a:lvl8pPr lvl="7" algn="ctr">
              <a:spcBef>
                <a:spcPts val="0"/>
              </a:spcBef>
              <a:spcAft>
                <a:spcPts val="0"/>
              </a:spcAft>
              <a:buSzPts val="5400"/>
              <a:buNone/>
              <a:defRPr sz="5400"/>
            </a:lvl8pPr>
            <a:lvl9pPr lvl="8" algn="ctr">
              <a:spcBef>
                <a:spcPts val="0"/>
              </a:spcBef>
              <a:spcAft>
                <a:spcPts val="0"/>
              </a:spcAft>
              <a:buSzPts val="5400"/>
              <a:buNone/>
              <a:defRPr sz="5400"/>
            </a:lvl9pPr>
          </a:lstStyle>
          <a:p>
            <a:endParaRPr/>
          </a:p>
        </p:txBody>
      </p:sp>
      <p:sp>
        <p:nvSpPr>
          <p:cNvPr id="19" name="Google Shape;19;p2"/>
          <p:cNvSpPr txBox="1">
            <a:spLocks noGrp="1"/>
          </p:cNvSpPr>
          <p:nvPr>
            <p:ph type="subTitle" idx="1"/>
          </p:nvPr>
        </p:nvSpPr>
        <p:spPr>
          <a:xfrm>
            <a:off x="2137225" y="2850039"/>
            <a:ext cx="48705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400"/>
              <a:buNone/>
              <a:defRPr sz="2400"/>
            </a:lvl1pPr>
            <a:lvl2pPr lvl="1" algn="ctr">
              <a:lnSpc>
                <a:spcPct val="100000"/>
              </a:lnSpc>
              <a:spcBef>
                <a:spcPts val="0"/>
              </a:spcBef>
              <a:spcAft>
                <a:spcPts val="0"/>
              </a:spcAft>
              <a:buSzPts val="2400"/>
              <a:buNone/>
              <a:defRPr sz="2400"/>
            </a:lvl2pPr>
            <a:lvl3pPr lvl="2" algn="ctr">
              <a:lnSpc>
                <a:spcPct val="100000"/>
              </a:lnSpc>
              <a:spcBef>
                <a:spcPts val="0"/>
              </a:spcBef>
              <a:spcAft>
                <a:spcPts val="0"/>
              </a:spcAft>
              <a:buSzPts val="2400"/>
              <a:buNone/>
              <a:defRPr sz="2400"/>
            </a:lvl3pPr>
            <a:lvl4pPr lvl="3" algn="ctr">
              <a:lnSpc>
                <a:spcPct val="100000"/>
              </a:lnSpc>
              <a:spcBef>
                <a:spcPts val="0"/>
              </a:spcBef>
              <a:spcAft>
                <a:spcPts val="0"/>
              </a:spcAft>
              <a:buSzPts val="2400"/>
              <a:buNone/>
              <a:defRPr sz="2400"/>
            </a:lvl4pPr>
            <a:lvl5pPr lvl="4" algn="ctr">
              <a:lnSpc>
                <a:spcPct val="100000"/>
              </a:lnSpc>
              <a:spcBef>
                <a:spcPts val="0"/>
              </a:spcBef>
              <a:spcAft>
                <a:spcPts val="0"/>
              </a:spcAft>
              <a:buSzPts val="2400"/>
              <a:buNone/>
              <a:defRPr sz="2400"/>
            </a:lvl5pPr>
            <a:lvl6pPr lvl="5" algn="ctr">
              <a:lnSpc>
                <a:spcPct val="100000"/>
              </a:lnSpc>
              <a:spcBef>
                <a:spcPts val="0"/>
              </a:spcBef>
              <a:spcAft>
                <a:spcPts val="0"/>
              </a:spcAft>
              <a:buSzPts val="2400"/>
              <a:buNone/>
              <a:defRPr sz="2400"/>
            </a:lvl6pPr>
            <a:lvl7pPr lvl="6" algn="ctr">
              <a:lnSpc>
                <a:spcPct val="100000"/>
              </a:lnSpc>
              <a:spcBef>
                <a:spcPts val="0"/>
              </a:spcBef>
              <a:spcAft>
                <a:spcPts val="0"/>
              </a:spcAft>
              <a:buSzPts val="2400"/>
              <a:buNone/>
              <a:defRPr sz="2400"/>
            </a:lvl7pPr>
            <a:lvl8pPr lvl="7" algn="ctr">
              <a:lnSpc>
                <a:spcPct val="100000"/>
              </a:lnSpc>
              <a:spcBef>
                <a:spcPts val="0"/>
              </a:spcBef>
              <a:spcAft>
                <a:spcPts val="0"/>
              </a:spcAft>
              <a:buSzPts val="2400"/>
              <a:buNone/>
              <a:defRPr sz="2400"/>
            </a:lvl8pPr>
            <a:lvl9pPr lvl="8" algn="ctr">
              <a:lnSpc>
                <a:spcPct val="100000"/>
              </a:lnSpc>
              <a:spcBef>
                <a:spcPts val="0"/>
              </a:spcBef>
              <a:spcAft>
                <a:spcPts val="0"/>
              </a:spcAft>
              <a:buSzPts val="2400"/>
              <a:buNone/>
              <a:defRPr sz="2400"/>
            </a:lvl9pPr>
          </a:lstStyle>
          <a:p>
            <a:endParaRPr/>
          </a:p>
        </p:txBody>
      </p:sp>
      <p:sp>
        <p:nvSpPr>
          <p:cNvPr id="20" name="Google Shape;20;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55"/>
        <p:cNvGrpSpPr/>
        <p:nvPr/>
      </p:nvGrpSpPr>
      <p:grpSpPr>
        <a:xfrm>
          <a:off x="0" y="0"/>
          <a:ext cx="0" cy="0"/>
          <a:chOff x="0" y="0"/>
          <a:chExt cx="0" cy="0"/>
        </a:xfrm>
      </p:grpSpPr>
      <p:sp>
        <p:nvSpPr>
          <p:cNvPr id="56" name="Google Shape;56;p11"/>
          <p:cNvSpPr/>
          <p:nvPr/>
        </p:nvSpPr>
        <p:spPr>
          <a:xfrm>
            <a:off x="-75" y="5045700"/>
            <a:ext cx="9144000" cy="9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11"/>
          <p:cNvSpPr txBox="1">
            <a:spLocks noGrp="1"/>
          </p:cNvSpPr>
          <p:nvPr>
            <p:ph type="title" hasCustomPrompt="1"/>
          </p:nvPr>
        </p:nvSpPr>
        <p:spPr>
          <a:xfrm>
            <a:off x="311700" y="1304850"/>
            <a:ext cx="8520600" cy="1538400"/>
          </a:xfrm>
          <a:prstGeom prst="rect">
            <a:avLst/>
          </a:prstGeom>
        </p:spPr>
        <p:txBody>
          <a:bodyPr spcFirstLastPara="1" wrap="square" lIns="91425" tIns="91425" rIns="91425" bIns="91425" anchor="ctr" anchorCtr="0">
            <a:noAutofit/>
          </a:bodyPr>
          <a:lstStyle>
            <a:lvl1pPr lvl="0" algn="ctr">
              <a:spcBef>
                <a:spcPts val="0"/>
              </a:spcBef>
              <a:spcAft>
                <a:spcPts val="0"/>
              </a:spcAft>
              <a:buClr>
                <a:schemeClr val="accent3"/>
              </a:buClr>
              <a:buSzPts val="13000"/>
              <a:buNone/>
              <a:defRPr sz="13000">
                <a:solidFill>
                  <a:schemeClr val="accent3"/>
                </a:solidFill>
              </a:defRPr>
            </a:lvl1pPr>
            <a:lvl2pPr lvl="1" algn="ctr">
              <a:spcBef>
                <a:spcPts val="0"/>
              </a:spcBef>
              <a:spcAft>
                <a:spcPts val="0"/>
              </a:spcAft>
              <a:buClr>
                <a:schemeClr val="accent3"/>
              </a:buClr>
              <a:buSzPts val="13000"/>
              <a:buNone/>
              <a:defRPr sz="13000">
                <a:solidFill>
                  <a:schemeClr val="accent3"/>
                </a:solidFill>
              </a:defRPr>
            </a:lvl2pPr>
            <a:lvl3pPr lvl="2" algn="ctr">
              <a:spcBef>
                <a:spcPts val="0"/>
              </a:spcBef>
              <a:spcAft>
                <a:spcPts val="0"/>
              </a:spcAft>
              <a:buClr>
                <a:schemeClr val="accent3"/>
              </a:buClr>
              <a:buSzPts val="13000"/>
              <a:buNone/>
              <a:defRPr sz="13000">
                <a:solidFill>
                  <a:schemeClr val="accent3"/>
                </a:solidFill>
              </a:defRPr>
            </a:lvl3pPr>
            <a:lvl4pPr lvl="3" algn="ctr">
              <a:spcBef>
                <a:spcPts val="0"/>
              </a:spcBef>
              <a:spcAft>
                <a:spcPts val="0"/>
              </a:spcAft>
              <a:buClr>
                <a:schemeClr val="accent3"/>
              </a:buClr>
              <a:buSzPts val="13000"/>
              <a:buNone/>
              <a:defRPr sz="13000">
                <a:solidFill>
                  <a:schemeClr val="accent3"/>
                </a:solidFill>
              </a:defRPr>
            </a:lvl4pPr>
            <a:lvl5pPr lvl="4" algn="ctr">
              <a:spcBef>
                <a:spcPts val="0"/>
              </a:spcBef>
              <a:spcAft>
                <a:spcPts val="0"/>
              </a:spcAft>
              <a:buClr>
                <a:schemeClr val="accent3"/>
              </a:buClr>
              <a:buSzPts val="13000"/>
              <a:buNone/>
              <a:defRPr sz="13000">
                <a:solidFill>
                  <a:schemeClr val="accent3"/>
                </a:solidFill>
              </a:defRPr>
            </a:lvl5pPr>
            <a:lvl6pPr lvl="5" algn="ctr">
              <a:spcBef>
                <a:spcPts val="0"/>
              </a:spcBef>
              <a:spcAft>
                <a:spcPts val="0"/>
              </a:spcAft>
              <a:buClr>
                <a:schemeClr val="accent3"/>
              </a:buClr>
              <a:buSzPts val="13000"/>
              <a:buNone/>
              <a:defRPr sz="13000">
                <a:solidFill>
                  <a:schemeClr val="accent3"/>
                </a:solidFill>
              </a:defRPr>
            </a:lvl6pPr>
            <a:lvl7pPr lvl="6" algn="ctr">
              <a:spcBef>
                <a:spcPts val="0"/>
              </a:spcBef>
              <a:spcAft>
                <a:spcPts val="0"/>
              </a:spcAft>
              <a:buClr>
                <a:schemeClr val="accent3"/>
              </a:buClr>
              <a:buSzPts val="13000"/>
              <a:buNone/>
              <a:defRPr sz="13000">
                <a:solidFill>
                  <a:schemeClr val="accent3"/>
                </a:solidFill>
              </a:defRPr>
            </a:lvl7pPr>
            <a:lvl8pPr lvl="7" algn="ctr">
              <a:spcBef>
                <a:spcPts val="0"/>
              </a:spcBef>
              <a:spcAft>
                <a:spcPts val="0"/>
              </a:spcAft>
              <a:buClr>
                <a:schemeClr val="accent3"/>
              </a:buClr>
              <a:buSzPts val="13000"/>
              <a:buNone/>
              <a:defRPr sz="13000">
                <a:solidFill>
                  <a:schemeClr val="accent3"/>
                </a:solidFill>
              </a:defRPr>
            </a:lvl8pPr>
            <a:lvl9pPr lvl="8" algn="ctr">
              <a:spcBef>
                <a:spcPts val="0"/>
              </a:spcBef>
              <a:spcAft>
                <a:spcPts val="0"/>
              </a:spcAft>
              <a:buClr>
                <a:schemeClr val="accent3"/>
              </a:buClr>
              <a:buSzPts val="13000"/>
              <a:buNone/>
              <a:defRPr sz="13000">
                <a:solidFill>
                  <a:schemeClr val="accent3"/>
                </a:solidFill>
              </a:defRPr>
            </a:lvl9pPr>
          </a:lstStyle>
          <a:p>
            <a:r>
              <a:t>xx%</a:t>
            </a:r>
          </a:p>
        </p:txBody>
      </p:sp>
      <p:sp>
        <p:nvSpPr>
          <p:cNvPr id="58" name="Google Shape;58;p11"/>
          <p:cNvSpPr txBox="1">
            <a:spLocks noGrp="1"/>
          </p:cNvSpPr>
          <p:nvPr>
            <p:ph type="body" idx="1"/>
          </p:nvPr>
        </p:nvSpPr>
        <p:spPr>
          <a:xfrm>
            <a:off x="311700" y="2995650"/>
            <a:ext cx="8520600" cy="10716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59" name="Google Shape;59;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0"/>
        <p:cNvGrpSpPr/>
        <p:nvPr/>
      </p:nvGrpSpPr>
      <p:grpSpPr>
        <a:xfrm>
          <a:off x="0" y="0"/>
          <a:ext cx="0" cy="0"/>
          <a:chOff x="0" y="0"/>
          <a:chExt cx="0" cy="0"/>
        </a:xfrm>
      </p:grpSpPr>
      <p:sp>
        <p:nvSpPr>
          <p:cNvPr id="61" name="Google Shape;61;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1"/>
        <p:cNvGrpSpPr/>
        <p:nvPr/>
      </p:nvGrpSpPr>
      <p:grpSpPr>
        <a:xfrm>
          <a:off x="0" y="0"/>
          <a:ext cx="0" cy="0"/>
          <a:chOff x="0" y="0"/>
          <a:chExt cx="0" cy="0"/>
        </a:xfrm>
      </p:grpSpPr>
      <p:sp>
        <p:nvSpPr>
          <p:cNvPr id="22" name="Google Shape;22;p3"/>
          <p:cNvSpPr/>
          <p:nvPr/>
        </p:nvSpPr>
        <p:spPr>
          <a:xfrm>
            <a:off x="-50" y="2571900"/>
            <a:ext cx="9144000" cy="25716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3"/>
          <p:cNvSpPr txBox="1">
            <a:spLocks noGrp="1"/>
          </p:cNvSpPr>
          <p:nvPr>
            <p:ph type="title"/>
          </p:nvPr>
        </p:nvSpPr>
        <p:spPr>
          <a:xfrm>
            <a:off x="311700" y="814800"/>
            <a:ext cx="8571300" cy="9420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a:lvl1pPr>
            <a:lvl2pPr lvl="1" algn="ctr">
              <a:spcBef>
                <a:spcPts val="0"/>
              </a:spcBef>
              <a:spcAft>
                <a:spcPts val="0"/>
              </a:spcAft>
              <a:buSzPts val="3600"/>
              <a:buNone/>
              <a:defRPr/>
            </a:lvl2pPr>
            <a:lvl3pPr lvl="2" algn="ctr">
              <a:spcBef>
                <a:spcPts val="0"/>
              </a:spcBef>
              <a:spcAft>
                <a:spcPts val="0"/>
              </a:spcAft>
              <a:buSzPts val="3600"/>
              <a:buNone/>
              <a:defRPr/>
            </a:lvl3pPr>
            <a:lvl4pPr lvl="3" algn="ctr">
              <a:spcBef>
                <a:spcPts val="0"/>
              </a:spcBef>
              <a:spcAft>
                <a:spcPts val="0"/>
              </a:spcAft>
              <a:buSzPts val="3600"/>
              <a:buNone/>
              <a:defRPr/>
            </a:lvl4pPr>
            <a:lvl5pPr lvl="4" algn="ctr">
              <a:spcBef>
                <a:spcPts val="0"/>
              </a:spcBef>
              <a:spcAft>
                <a:spcPts val="0"/>
              </a:spcAft>
              <a:buSzPts val="3600"/>
              <a:buNone/>
              <a:defRPr/>
            </a:lvl5pPr>
            <a:lvl6pPr lvl="5" algn="ctr">
              <a:spcBef>
                <a:spcPts val="0"/>
              </a:spcBef>
              <a:spcAft>
                <a:spcPts val="0"/>
              </a:spcAft>
              <a:buSzPts val="3600"/>
              <a:buNone/>
              <a:defRPr/>
            </a:lvl6pPr>
            <a:lvl7pPr lvl="6" algn="ctr">
              <a:spcBef>
                <a:spcPts val="0"/>
              </a:spcBef>
              <a:spcAft>
                <a:spcPts val="0"/>
              </a:spcAft>
              <a:buSzPts val="3600"/>
              <a:buNone/>
              <a:defRPr/>
            </a:lvl7pPr>
            <a:lvl8pPr lvl="7" algn="ctr">
              <a:spcBef>
                <a:spcPts val="0"/>
              </a:spcBef>
              <a:spcAft>
                <a:spcPts val="0"/>
              </a:spcAft>
              <a:buSzPts val="3600"/>
              <a:buNone/>
              <a:defRPr/>
            </a:lvl8pPr>
            <a:lvl9pPr lvl="8" algn="ctr">
              <a:spcBef>
                <a:spcPts val="0"/>
              </a:spcBef>
              <a:spcAft>
                <a:spcPts val="0"/>
              </a:spcAft>
              <a:buSzPts val="3600"/>
              <a:buNone/>
              <a:defRPr/>
            </a:lvl9pPr>
          </a:lstStyle>
          <a:p>
            <a:endParaRPr/>
          </a:p>
        </p:txBody>
      </p:sp>
      <p:sp>
        <p:nvSpPr>
          <p:cNvPr id="24" name="Google Shape;24;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5"/>
        <p:cNvGrpSpPr/>
        <p:nvPr/>
      </p:nvGrpSpPr>
      <p:grpSpPr>
        <a:xfrm>
          <a:off x="0" y="0"/>
          <a:ext cx="0" cy="0"/>
          <a:chOff x="0" y="0"/>
          <a:chExt cx="0" cy="0"/>
        </a:xfrm>
      </p:grpSpPr>
      <p:sp>
        <p:nvSpPr>
          <p:cNvPr id="26" name="Google Shape;26;p4"/>
          <p:cNvSpPr/>
          <p:nvPr/>
        </p:nvSpPr>
        <p:spPr>
          <a:xfrm>
            <a:off x="-75" y="5045700"/>
            <a:ext cx="9144000" cy="978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4"/>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28" name="Google Shape;28;p4"/>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9" name="Google Shape;2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0"/>
        <p:cNvGrpSpPr/>
        <p:nvPr/>
      </p:nvGrpSpPr>
      <p:grpSpPr>
        <a:xfrm>
          <a:off x="0" y="0"/>
          <a:ext cx="0" cy="0"/>
          <a:chOff x="0" y="0"/>
          <a:chExt cx="0" cy="0"/>
        </a:xfrm>
      </p:grpSpPr>
      <p:sp>
        <p:nvSpPr>
          <p:cNvPr id="31" name="Google Shape;31;p5"/>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32" name="Google Shape;32;p5"/>
          <p:cNvSpPr txBox="1">
            <a:spLocks noGrp="1"/>
          </p:cNvSpPr>
          <p:nvPr>
            <p:ph type="body" idx="1"/>
          </p:nvPr>
        </p:nvSpPr>
        <p:spPr>
          <a:xfrm>
            <a:off x="311700" y="1266175"/>
            <a:ext cx="3999900" cy="33027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3" name="Google Shape;33;p5"/>
          <p:cNvSpPr txBox="1">
            <a:spLocks noGrp="1"/>
          </p:cNvSpPr>
          <p:nvPr>
            <p:ph type="body" idx="2"/>
          </p:nvPr>
        </p:nvSpPr>
        <p:spPr>
          <a:xfrm>
            <a:off x="4832400" y="1266175"/>
            <a:ext cx="3999900" cy="33027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4" name="Google Shape;3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5"/>
        <p:cNvGrpSpPr/>
        <p:nvPr/>
      </p:nvGrpSpPr>
      <p:grpSpPr>
        <a:xfrm>
          <a:off x="0" y="0"/>
          <a:ext cx="0" cy="0"/>
          <a:chOff x="0" y="0"/>
          <a:chExt cx="0" cy="0"/>
        </a:xfrm>
      </p:grpSpPr>
      <p:sp>
        <p:nvSpPr>
          <p:cNvPr id="36" name="Google Shape;36;p6"/>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lvl1pPr lvl="0">
              <a:spcBef>
                <a:spcPts val="0"/>
              </a:spcBef>
              <a:spcAft>
                <a:spcPts val="0"/>
              </a:spcAft>
              <a:buSzPts val="3600"/>
              <a:buNone/>
              <a:defRPr/>
            </a:lvl1pPr>
            <a:lvl2pPr lvl="1">
              <a:spcBef>
                <a:spcPts val="0"/>
              </a:spcBef>
              <a:spcAft>
                <a:spcPts val="0"/>
              </a:spcAft>
              <a:buSzPts val="3600"/>
              <a:buNone/>
              <a:defRPr/>
            </a:lvl2pPr>
            <a:lvl3pPr lvl="2">
              <a:spcBef>
                <a:spcPts val="0"/>
              </a:spcBef>
              <a:spcAft>
                <a:spcPts val="0"/>
              </a:spcAft>
              <a:buSzPts val="3600"/>
              <a:buNone/>
              <a:defRPr/>
            </a:lvl3pPr>
            <a:lvl4pPr lvl="3">
              <a:spcBef>
                <a:spcPts val="0"/>
              </a:spcBef>
              <a:spcAft>
                <a:spcPts val="0"/>
              </a:spcAft>
              <a:buSzPts val="3600"/>
              <a:buNone/>
              <a:defRPr/>
            </a:lvl4pPr>
            <a:lvl5pPr lvl="4">
              <a:spcBef>
                <a:spcPts val="0"/>
              </a:spcBef>
              <a:spcAft>
                <a:spcPts val="0"/>
              </a:spcAft>
              <a:buSzPts val="3600"/>
              <a:buNone/>
              <a:defRPr/>
            </a:lvl5pPr>
            <a:lvl6pPr lvl="5">
              <a:spcBef>
                <a:spcPts val="0"/>
              </a:spcBef>
              <a:spcAft>
                <a:spcPts val="0"/>
              </a:spcAft>
              <a:buSzPts val="3600"/>
              <a:buNone/>
              <a:defRPr/>
            </a:lvl6pPr>
            <a:lvl7pPr lvl="6">
              <a:spcBef>
                <a:spcPts val="0"/>
              </a:spcBef>
              <a:spcAft>
                <a:spcPts val="0"/>
              </a:spcAft>
              <a:buSzPts val="3600"/>
              <a:buNone/>
              <a:defRPr/>
            </a:lvl7pPr>
            <a:lvl8pPr lvl="7">
              <a:spcBef>
                <a:spcPts val="0"/>
              </a:spcBef>
              <a:spcAft>
                <a:spcPts val="0"/>
              </a:spcAft>
              <a:buSzPts val="3600"/>
              <a:buNone/>
              <a:defRPr/>
            </a:lvl8pPr>
            <a:lvl9pPr lvl="8">
              <a:spcBef>
                <a:spcPts val="0"/>
              </a:spcBef>
              <a:spcAft>
                <a:spcPts val="0"/>
              </a:spcAft>
              <a:buSzPts val="3600"/>
              <a:buNone/>
              <a:defRPr/>
            </a:lvl9pPr>
          </a:lstStyle>
          <a:p>
            <a:endParaRPr/>
          </a:p>
        </p:txBody>
      </p:sp>
      <p:sp>
        <p:nvSpPr>
          <p:cNvPr id="37" name="Google Shape;3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8"/>
        <p:cNvGrpSpPr/>
        <p:nvPr/>
      </p:nvGrpSpPr>
      <p:grpSpPr>
        <a:xfrm>
          <a:off x="0" y="0"/>
          <a:ext cx="0" cy="0"/>
          <a:chOff x="0" y="0"/>
          <a:chExt cx="0" cy="0"/>
        </a:xfrm>
      </p:grpSpPr>
      <p:sp>
        <p:nvSpPr>
          <p:cNvPr id="39" name="Google Shape;3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0" name="Google Shape;4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41" name="Google Shape;4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6"/>
        </a:solidFill>
        <a:effectLst/>
      </p:bgPr>
    </p:bg>
    <p:spTree>
      <p:nvGrpSpPr>
        <p:cNvPr id="1" name="Shape 42"/>
        <p:cNvGrpSpPr/>
        <p:nvPr/>
      </p:nvGrpSpPr>
      <p:grpSpPr>
        <a:xfrm>
          <a:off x="0" y="0"/>
          <a:ext cx="0" cy="0"/>
          <a:chOff x="0" y="0"/>
          <a:chExt cx="0" cy="0"/>
        </a:xfrm>
      </p:grpSpPr>
      <p:sp>
        <p:nvSpPr>
          <p:cNvPr id="43" name="Google Shape;43;p8"/>
          <p:cNvSpPr txBox="1">
            <a:spLocks noGrp="1"/>
          </p:cNvSpPr>
          <p:nvPr>
            <p:ph type="title"/>
          </p:nvPr>
        </p:nvSpPr>
        <p:spPr>
          <a:xfrm>
            <a:off x="490250" y="526350"/>
            <a:ext cx="5613600" cy="4090800"/>
          </a:xfrm>
          <a:prstGeom prst="rect">
            <a:avLst/>
          </a:prstGeom>
        </p:spPr>
        <p:txBody>
          <a:bodyPr spcFirstLastPara="1" wrap="square" lIns="91425" tIns="91425" rIns="91425" bIns="91425" anchor="ctr" anchorCtr="0">
            <a:noAutofit/>
          </a:bodyPr>
          <a:lstStyle>
            <a:lvl1pPr lvl="0">
              <a:spcBef>
                <a:spcPts val="0"/>
              </a:spcBef>
              <a:spcAft>
                <a:spcPts val="0"/>
              </a:spcAft>
              <a:buClr>
                <a:schemeClr val="dk2"/>
              </a:buClr>
              <a:buSzPts val="5400"/>
              <a:buNone/>
              <a:defRPr sz="5400" b="0">
                <a:solidFill>
                  <a:schemeClr val="dk2"/>
                </a:solidFill>
              </a:defRPr>
            </a:lvl1pPr>
            <a:lvl2pPr lvl="1">
              <a:spcBef>
                <a:spcPts val="0"/>
              </a:spcBef>
              <a:spcAft>
                <a:spcPts val="0"/>
              </a:spcAft>
              <a:buClr>
                <a:schemeClr val="dk2"/>
              </a:buClr>
              <a:buSzPts val="5400"/>
              <a:buNone/>
              <a:defRPr sz="5400" b="0">
                <a:solidFill>
                  <a:schemeClr val="dk2"/>
                </a:solidFill>
              </a:defRPr>
            </a:lvl2pPr>
            <a:lvl3pPr lvl="2">
              <a:spcBef>
                <a:spcPts val="0"/>
              </a:spcBef>
              <a:spcAft>
                <a:spcPts val="0"/>
              </a:spcAft>
              <a:buClr>
                <a:schemeClr val="dk2"/>
              </a:buClr>
              <a:buSzPts val="5400"/>
              <a:buNone/>
              <a:defRPr sz="5400" b="0">
                <a:solidFill>
                  <a:schemeClr val="dk2"/>
                </a:solidFill>
              </a:defRPr>
            </a:lvl3pPr>
            <a:lvl4pPr lvl="3">
              <a:spcBef>
                <a:spcPts val="0"/>
              </a:spcBef>
              <a:spcAft>
                <a:spcPts val="0"/>
              </a:spcAft>
              <a:buClr>
                <a:schemeClr val="dk2"/>
              </a:buClr>
              <a:buSzPts val="5400"/>
              <a:buNone/>
              <a:defRPr sz="5400" b="0">
                <a:solidFill>
                  <a:schemeClr val="dk2"/>
                </a:solidFill>
              </a:defRPr>
            </a:lvl4pPr>
            <a:lvl5pPr lvl="4">
              <a:spcBef>
                <a:spcPts val="0"/>
              </a:spcBef>
              <a:spcAft>
                <a:spcPts val="0"/>
              </a:spcAft>
              <a:buClr>
                <a:schemeClr val="dk2"/>
              </a:buClr>
              <a:buSzPts val="5400"/>
              <a:buNone/>
              <a:defRPr sz="5400" b="0">
                <a:solidFill>
                  <a:schemeClr val="dk2"/>
                </a:solidFill>
              </a:defRPr>
            </a:lvl5pPr>
            <a:lvl6pPr lvl="5">
              <a:spcBef>
                <a:spcPts val="0"/>
              </a:spcBef>
              <a:spcAft>
                <a:spcPts val="0"/>
              </a:spcAft>
              <a:buClr>
                <a:schemeClr val="dk2"/>
              </a:buClr>
              <a:buSzPts val="5400"/>
              <a:buNone/>
              <a:defRPr sz="5400" b="0">
                <a:solidFill>
                  <a:schemeClr val="dk2"/>
                </a:solidFill>
              </a:defRPr>
            </a:lvl6pPr>
            <a:lvl7pPr lvl="6">
              <a:spcBef>
                <a:spcPts val="0"/>
              </a:spcBef>
              <a:spcAft>
                <a:spcPts val="0"/>
              </a:spcAft>
              <a:buClr>
                <a:schemeClr val="dk2"/>
              </a:buClr>
              <a:buSzPts val="5400"/>
              <a:buNone/>
              <a:defRPr sz="5400" b="0">
                <a:solidFill>
                  <a:schemeClr val="dk2"/>
                </a:solidFill>
              </a:defRPr>
            </a:lvl7pPr>
            <a:lvl8pPr lvl="7">
              <a:spcBef>
                <a:spcPts val="0"/>
              </a:spcBef>
              <a:spcAft>
                <a:spcPts val="0"/>
              </a:spcAft>
              <a:buClr>
                <a:schemeClr val="dk2"/>
              </a:buClr>
              <a:buSzPts val="5400"/>
              <a:buNone/>
              <a:defRPr sz="5400" b="0">
                <a:solidFill>
                  <a:schemeClr val="dk2"/>
                </a:solidFill>
              </a:defRPr>
            </a:lvl8pPr>
            <a:lvl9pPr lvl="8">
              <a:spcBef>
                <a:spcPts val="0"/>
              </a:spcBef>
              <a:spcAft>
                <a:spcPts val="0"/>
              </a:spcAft>
              <a:buClr>
                <a:schemeClr val="dk2"/>
              </a:buClr>
              <a:buSzPts val="5400"/>
              <a:buNone/>
              <a:defRPr sz="5400" b="0">
                <a:solidFill>
                  <a:schemeClr val="dk2"/>
                </a:solidFill>
              </a:defRPr>
            </a:lvl9pPr>
          </a:lstStyle>
          <a:p>
            <a:endParaRPr/>
          </a:p>
        </p:txBody>
      </p:sp>
      <p:sp>
        <p:nvSpPr>
          <p:cNvPr id="44" name="Google Shape;4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5"/>
        <p:cNvGrpSpPr/>
        <p:nvPr/>
      </p:nvGrpSpPr>
      <p:grpSpPr>
        <a:xfrm>
          <a:off x="0" y="0"/>
          <a:ext cx="0" cy="0"/>
          <a:chOff x="0" y="0"/>
          <a:chExt cx="0" cy="0"/>
        </a:xfrm>
      </p:grpSpPr>
      <p:sp>
        <p:nvSpPr>
          <p:cNvPr id="46" name="Google Shape;46;p9"/>
          <p:cNvSpPr/>
          <p:nvPr/>
        </p:nvSpPr>
        <p:spPr>
          <a:xfrm>
            <a:off x="4572000" y="0"/>
            <a:ext cx="4572000" cy="51435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7" name="Google Shape;47;p9"/>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48" name="Google Shape;48;p9"/>
          <p:cNvSpPr txBox="1">
            <a:spLocks noGrp="1"/>
          </p:cNvSpPr>
          <p:nvPr>
            <p:ph type="title"/>
          </p:nvPr>
        </p:nvSpPr>
        <p:spPr>
          <a:xfrm>
            <a:off x="265500" y="1039675"/>
            <a:ext cx="4045200" cy="16758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49" name="Google Shape;49;p9"/>
          <p:cNvSpPr txBox="1">
            <a:spLocks noGrp="1"/>
          </p:cNvSpPr>
          <p:nvPr>
            <p:ph type="subTitle" idx="1"/>
          </p:nvPr>
        </p:nvSpPr>
        <p:spPr>
          <a:xfrm>
            <a:off x="265500" y="27268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0" name="Google Shape;50;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1600"/>
              </a:spcBef>
              <a:spcAft>
                <a:spcPts val="0"/>
              </a:spcAft>
              <a:buClr>
                <a:schemeClr val="lt1"/>
              </a:buClr>
              <a:buSzPts val="1400"/>
              <a:buChar char="○"/>
              <a:defRPr>
                <a:solidFill>
                  <a:schemeClr val="lt1"/>
                </a:solidFill>
              </a:defRPr>
            </a:lvl2pPr>
            <a:lvl3pPr marL="1371600" lvl="2" indent="-317500">
              <a:spcBef>
                <a:spcPts val="1600"/>
              </a:spcBef>
              <a:spcAft>
                <a:spcPts val="0"/>
              </a:spcAft>
              <a:buClr>
                <a:schemeClr val="lt1"/>
              </a:buClr>
              <a:buSzPts val="1400"/>
              <a:buChar char="■"/>
              <a:defRPr>
                <a:solidFill>
                  <a:schemeClr val="lt1"/>
                </a:solidFill>
              </a:defRPr>
            </a:lvl3pPr>
            <a:lvl4pPr marL="1828800" lvl="3" indent="-317500">
              <a:spcBef>
                <a:spcPts val="1600"/>
              </a:spcBef>
              <a:spcAft>
                <a:spcPts val="0"/>
              </a:spcAft>
              <a:buClr>
                <a:schemeClr val="lt1"/>
              </a:buClr>
              <a:buSzPts val="1400"/>
              <a:buChar char="●"/>
              <a:defRPr>
                <a:solidFill>
                  <a:schemeClr val="lt1"/>
                </a:solidFill>
              </a:defRPr>
            </a:lvl4pPr>
            <a:lvl5pPr marL="2286000" lvl="4" indent="-317500">
              <a:spcBef>
                <a:spcPts val="1600"/>
              </a:spcBef>
              <a:spcAft>
                <a:spcPts val="0"/>
              </a:spcAft>
              <a:buClr>
                <a:schemeClr val="lt1"/>
              </a:buClr>
              <a:buSzPts val="1400"/>
              <a:buChar char="○"/>
              <a:defRPr>
                <a:solidFill>
                  <a:schemeClr val="lt1"/>
                </a:solidFill>
              </a:defRPr>
            </a:lvl5pPr>
            <a:lvl6pPr marL="2743200" lvl="5" indent="-317500">
              <a:spcBef>
                <a:spcPts val="1600"/>
              </a:spcBef>
              <a:spcAft>
                <a:spcPts val="0"/>
              </a:spcAft>
              <a:buClr>
                <a:schemeClr val="lt1"/>
              </a:buClr>
              <a:buSzPts val="1400"/>
              <a:buChar char="■"/>
              <a:defRPr>
                <a:solidFill>
                  <a:schemeClr val="lt1"/>
                </a:solidFill>
              </a:defRPr>
            </a:lvl6pPr>
            <a:lvl7pPr marL="3200400" lvl="6" indent="-317500">
              <a:spcBef>
                <a:spcPts val="1600"/>
              </a:spcBef>
              <a:spcAft>
                <a:spcPts val="0"/>
              </a:spcAft>
              <a:buClr>
                <a:schemeClr val="lt1"/>
              </a:buClr>
              <a:buSzPts val="1400"/>
              <a:buChar char="●"/>
              <a:defRPr>
                <a:solidFill>
                  <a:schemeClr val="lt1"/>
                </a:solidFill>
              </a:defRPr>
            </a:lvl7pPr>
            <a:lvl8pPr marL="3657600" lvl="7" indent="-317500">
              <a:spcBef>
                <a:spcPts val="1600"/>
              </a:spcBef>
              <a:spcAft>
                <a:spcPts val="0"/>
              </a:spcAft>
              <a:buClr>
                <a:schemeClr val="lt1"/>
              </a:buClr>
              <a:buSzPts val="1400"/>
              <a:buChar char="○"/>
              <a:defRPr>
                <a:solidFill>
                  <a:schemeClr val="lt1"/>
                </a:solidFill>
              </a:defRPr>
            </a:lvl8pPr>
            <a:lvl9pPr marL="4114800" lvl="8" indent="-317500">
              <a:spcBef>
                <a:spcPts val="1600"/>
              </a:spcBef>
              <a:spcAft>
                <a:spcPts val="1600"/>
              </a:spcAft>
              <a:buClr>
                <a:schemeClr val="lt1"/>
              </a:buClr>
              <a:buSzPts val="1400"/>
              <a:buChar char="■"/>
              <a:defRPr>
                <a:solidFill>
                  <a:schemeClr val="lt1"/>
                </a:solidFill>
              </a:defRPr>
            </a:lvl9pPr>
          </a:lstStyle>
          <a:p>
            <a:endParaRPr/>
          </a:p>
        </p:txBody>
      </p:sp>
      <p:sp>
        <p:nvSpPr>
          <p:cNvPr id="51" name="Google Shape;51;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2"/>
        <p:cNvGrpSpPr/>
        <p:nvPr/>
      </p:nvGrpSpPr>
      <p:grpSpPr>
        <a:xfrm>
          <a:off x="0" y="0"/>
          <a:ext cx="0" cy="0"/>
          <a:chOff x="0" y="0"/>
          <a:chExt cx="0" cy="0"/>
        </a:xfrm>
      </p:grpSpPr>
      <p:sp>
        <p:nvSpPr>
          <p:cNvPr id="53" name="Google Shape;53;p10"/>
          <p:cNvSpPr txBox="1">
            <a:spLocks noGrp="1"/>
          </p:cNvSpPr>
          <p:nvPr>
            <p:ph type="body" idx="1"/>
          </p:nvPr>
        </p:nvSpPr>
        <p:spPr>
          <a:xfrm>
            <a:off x="311700" y="4230725"/>
            <a:ext cx="5998800" cy="5988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2400"/>
              <a:buFont typeface="PT Sans Narrow"/>
              <a:buNone/>
              <a:defRPr sz="2400">
                <a:latin typeface="PT Sans Narrow"/>
                <a:ea typeface="PT Sans Narrow"/>
                <a:cs typeface="PT Sans Narrow"/>
                <a:sym typeface="PT Sans Narrow"/>
              </a:defRPr>
            </a:lvl1pPr>
          </a:lstStyle>
          <a:p>
            <a:endParaRPr/>
          </a:p>
        </p:txBody>
      </p:sp>
      <p:sp>
        <p:nvSpPr>
          <p:cNvPr id="54" name="Google Shape;54;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tropic">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7074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1pPr>
            <a:lvl2pPr lvl="1">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2pPr>
            <a:lvl3pPr lvl="2">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3pPr>
            <a:lvl4pPr lvl="3">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4pPr>
            <a:lvl5pPr lvl="4">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5pPr>
            <a:lvl6pPr lvl="5">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6pPr>
            <a:lvl7pPr lvl="6">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7pPr>
            <a:lvl8pPr lvl="7">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8pPr>
            <a:lvl9pPr lvl="8">
              <a:spcBef>
                <a:spcPts val="0"/>
              </a:spcBef>
              <a:spcAft>
                <a:spcPts val="0"/>
              </a:spcAft>
              <a:buClr>
                <a:schemeClr val="accent1"/>
              </a:buClr>
              <a:buSzPts val="3600"/>
              <a:buFont typeface="PT Sans Narrow"/>
              <a:buNone/>
              <a:defRPr sz="3600" b="1">
                <a:solidFill>
                  <a:schemeClr val="accent1"/>
                </a:solidFill>
                <a:latin typeface="PT Sans Narrow"/>
                <a:ea typeface="PT Sans Narrow"/>
                <a:cs typeface="PT Sans Narrow"/>
                <a:sym typeface="PT Sans Narrow"/>
              </a:defRPr>
            </a:lvl9pPr>
          </a:lstStyle>
          <a:p>
            <a:endParaRPr/>
          </a:p>
        </p:txBody>
      </p:sp>
      <p:sp>
        <p:nvSpPr>
          <p:cNvPr id="7" name="Google Shape;7;p1"/>
          <p:cNvSpPr txBox="1">
            <a:spLocks noGrp="1"/>
          </p:cNvSpPr>
          <p:nvPr>
            <p:ph type="body" idx="1"/>
          </p:nvPr>
        </p:nvSpPr>
        <p:spPr>
          <a:xfrm>
            <a:off x="311700" y="1266325"/>
            <a:ext cx="8520600" cy="33027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Font typeface="Open Sans"/>
              <a:buChar char="●"/>
              <a:defRPr sz="1800">
                <a:solidFill>
                  <a:schemeClr val="dk2"/>
                </a:solidFill>
                <a:latin typeface="Open Sans"/>
                <a:ea typeface="Open Sans"/>
                <a:cs typeface="Open Sans"/>
                <a:sym typeface="Open Sans"/>
              </a:defRPr>
            </a:lvl1pPr>
            <a:lvl2pPr marL="914400" lvl="1"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2pPr>
            <a:lvl3pPr marL="1371600" lvl="2"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3pPr>
            <a:lvl4pPr marL="1828800" lvl="3"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4pPr>
            <a:lvl5pPr marL="2286000" lvl="4"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5pPr>
            <a:lvl6pPr marL="2743200" lvl="5"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6pPr>
            <a:lvl7pPr marL="3200400" lvl="6"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7pPr>
            <a:lvl8pPr marL="3657600" lvl="7" indent="-317500">
              <a:lnSpc>
                <a:spcPct val="115000"/>
              </a:lnSpc>
              <a:spcBef>
                <a:spcPts val="1600"/>
              </a:spcBef>
              <a:spcAft>
                <a:spcPts val="0"/>
              </a:spcAft>
              <a:buClr>
                <a:schemeClr val="dk2"/>
              </a:buClr>
              <a:buSzPts val="1400"/>
              <a:buFont typeface="Open Sans"/>
              <a:buChar char="○"/>
              <a:defRPr>
                <a:solidFill>
                  <a:schemeClr val="dk2"/>
                </a:solidFill>
                <a:latin typeface="Open Sans"/>
                <a:ea typeface="Open Sans"/>
                <a:cs typeface="Open Sans"/>
                <a:sym typeface="Open Sans"/>
              </a:defRPr>
            </a:lvl8pPr>
            <a:lvl9pPr marL="4114800" lvl="8" indent="-317500">
              <a:lnSpc>
                <a:spcPct val="115000"/>
              </a:lnSpc>
              <a:spcBef>
                <a:spcPts val="1600"/>
              </a:spcBef>
              <a:spcAft>
                <a:spcPts val="1600"/>
              </a:spcAft>
              <a:buClr>
                <a:schemeClr val="dk2"/>
              </a:buClr>
              <a:buSzPts val="1400"/>
              <a:buFont typeface="Open Sans"/>
              <a:buChar char="■"/>
              <a:defRPr>
                <a:solidFill>
                  <a:schemeClr val="dk2"/>
                </a:solidFill>
                <a:latin typeface="Open Sans"/>
                <a:ea typeface="Open Sans"/>
                <a:cs typeface="Open Sans"/>
                <a:sym typeface="Open Sans"/>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latin typeface="Open Sans"/>
                <a:ea typeface="Open Sans"/>
                <a:cs typeface="Open Sans"/>
                <a:sym typeface="Open Sans"/>
              </a:defRPr>
            </a:lvl1pPr>
            <a:lvl2pPr lvl="1" algn="r">
              <a:buNone/>
              <a:defRPr sz="1000">
                <a:solidFill>
                  <a:schemeClr val="dk2"/>
                </a:solidFill>
                <a:latin typeface="Open Sans"/>
                <a:ea typeface="Open Sans"/>
                <a:cs typeface="Open Sans"/>
                <a:sym typeface="Open Sans"/>
              </a:defRPr>
            </a:lvl2pPr>
            <a:lvl3pPr lvl="2" algn="r">
              <a:buNone/>
              <a:defRPr sz="1000">
                <a:solidFill>
                  <a:schemeClr val="dk2"/>
                </a:solidFill>
                <a:latin typeface="Open Sans"/>
                <a:ea typeface="Open Sans"/>
                <a:cs typeface="Open Sans"/>
                <a:sym typeface="Open Sans"/>
              </a:defRPr>
            </a:lvl3pPr>
            <a:lvl4pPr lvl="3" algn="r">
              <a:buNone/>
              <a:defRPr sz="1000">
                <a:solidFill>
                  <a:schemeClr val="dk2"/>
                </a:solidFill>
                <a:latin typeface="Open Sans"/>
                <a:ea typeface="Open Sans"/>
                <a:cs typeface="Open Sans"/>
                <a:sym typeface="Open Sans"/>
              </a:defRPr>
            </a:lvl4pPr>
            <a:lvl5pPr lvl="4" algn="r">
              <a:buNone/>
              <a:defRPr sz="1000">
                <a:solidFill>
                  <a:schemeClr val="dk2"/>
                </a:solidFill>
                <a:latin typeface="Open Sans"/>
                <a:ea typeface="Open Sans"/>
                <a:cs typeface="Open Sans"/>
                <a:sym typeface="Open Sans"/>
              </a:defRPr>
            </a:lvl5pPr>
            <a:lvl6pPr lvl="5" algn="r">
              <a:buNone/>
              <a:defRPr sz="1000">
                <a:solidFill>
                  <a:schemeClr val="dk2"/>
                </a:solidFill>
                <a:latin typeface="Open Sans"/>
                <a:ea typeface="Open Sans"/>
                <a:cs typeface="Open Sans"/>
                <a:sym typeface="Open Sans"/>
              </a:defRPr>
            </a:lvl6pPr>
            <a:lvl7pPr lvl="6" algn="r">
              <a:buNone/>
              <a:defRPr sz="1000">
                <a:solidFill>
                  <a:schemeClr val="dk2"/>
                </a:solidFill>
                <a:latin typeface="Open Sans"/>
                <a:ea typeface="Open Sans"/>
                <a:cs typeface="Open Sans"/>
                <a:sym typeface="Open Sans"/>
              </a:defRPr>
            </a:lvl7pPr>
            <a:lvl8pPr lvl="7" algn="r">
              <a:buNone/>
              <a:defRPr sz="1000">
                <a:solidFill>
                  <a:schemeClr val="dk2"/>
                </a:solidFill>
                <a:latin typeface="Open Sans"/>
                <a:ea typeface="Open Sans"/>
                <a:cs typeface="Open Sans"/>
                <a:sym typeface="Open Sans"/>
              </a:defRPr>
            </a:lvl8pPr>
            <a:lvl9pPr lvl="8" algn="r">
              <a:buNone/>
              <a:defRPr sz="1000">
                <a:solidFill>
                  <a:schemeClr val="dk2"/>
                </a:solidFill>
                <a:latin typeface="Open Sans"/>
                <a:ea typeface="Open Sans"/>
                <a:cs typeface="Open Sans"/>
                <a:sym typeface="Open Sans"/>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hyperlink" Target="http://www.youtube.com/watch?v=QpigEFC18Sc" TargetMode="External"/><Relationship Id="rId2" Type="http://schemas.openxmlformats.org/officeDocument/2006/relationships/notesSlide" Target="../notesSlides/notesSlide11.xml"/><Relationship Id="rId1" Type="http://schemas.openxmlformats.org/officeDocument/2006/relationships/slideLayout" Target="../slideLayouts/slideLayout3.xml"/><Relationship Id="rId4" Type="http://schemas.openxmlformats.org/officeDocument/2006/relationships/image" Target="../media/image9.jp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www.youtube.com/watch?v=EB9XOiz8dmI" TargetMode="External"/><Relationship Id="rId2" Type="http://schemas.openxmlformats.org/officeDocument/2006/relationships/notesSlide" Target="../notesSlides/notesSlide15.xml"/><Relationship Id="rId1" Type="http://schemas.openxmlformats.org/officeDocument/2006/relationships/slideLayout" Target="../slideLayouts/slideLayout3.xml"/><Relationship Id="rId4" Type="http://schemas.openxmlformats.org/officeDocument/2006/relationships/image" Target="../media/image11.jpg"/></Relationships>
</file>

<file path=ppt/slides/_rels/slide16.xml.rels><?xml version="1.0" encoding="UTF-8" standalone="yes"?>
<Relationships xmlns="http://schemas.openxmlformats.org/package/2006/relationships"><Relationship Id="rId3" Type="http://schemas.openxmlformats.org/officeDocument/2006/relationships/hyperlink" Target="http://www.youtube.com/watch?v=KE_yZo5Vdwg" TargetMode="External"/><Relationship Id="rId2" Type="http://schemas.openxmlformats.org/officeDocument/2006/relationships/notesSlide" Target="../notesSlides/notesSlide16.xml"/><Relationship Id="rId1" Type="http://schemas.openxmlformats.org/officeDocument/2006/relationships/slideLayout" Target="../slideLayouts/slideLayout3.xml"/><Relationship Id="rId4" Type="http://schemas.openxmlformats.org/officeDocument/2006/relationships/image" Target="../media/image12.jpg"/></Relationships>
</file>

<file path=ppt/slides/_rels/slide17.xml.rels><?xml version="1.0" encoding="UTF-8" standalone="yes"?>
<Relationships xmlns="http://schemas.openxmlformats.org/package/2006/relationships"><Relationship Id="rId3" Type="http://schemas.openxmlformats.org/officeDocument/2006/relationships/hyperlink" Target="http://www.youtube.com/watch?v=JpsPZfN_4wg" TargetMode="External"/><Relationship Id="rId2" Type="http://schemas.openxmlformats.org/officeDocument/2006/relationships/notesSlide" Target="../notesSlides/notesSlide17.xml"/><Relationship Id="rId1" Type="http://schemas.openxmlformats.org/officeDocument/2006/relationships/slideLayout" Target="../slideLayouts/slideLayout3.xml"/><Relationship Id="rId4" Type="http://schemas.openxmlformats.org/officeDocument/2006/relationships/image" Target="../media/image13.jp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3.xml"/><Relationship Id="rId5" Type="http://schemas.openxmlformats.org/officeDocument/2006/relationships/image" Target="../media/image4.jpg"/><Relationship Id="rId4" Type="http://schemas.openxmlformats.org/officeDocument/2006/relationships/image" Target="../media/image3.jp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hyperlink" Target="http://bit.ly/sdccdofcp" TargetMode="External"/><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hyperlink" Target="http://www.youtube.com/watch?v=jn6PcmSQpTE" TargetMode="External"/><Relationship Id="rId2" Type="http://schemas.openxmlformats.org/officeDocument/2006/relationships/notesSlide" Target="../notesSlides/notesSlide24.xml"/><Relationship Id="rId1" Type="http://schemas.openxmlformats.org/officeDocument/2006/relationships/slideLayout" Target="../slideLayouts/slideLayout3.xml"/><Relationship Id="rId4" Type="http://schemas.openxmlformats.org/officeDocument/2006/relationships/image" Target="../media/image14.jpg"/></Relationships>
</file>

<file path=ppt/slides/_rels/slide25.xml.rels><?xml version="1.0" encoding="UTF-8" standalone="yes"?>
<Relationships xmlns="http://schemas.openxmlformats.org/package/2006/relationships"><Relationship Id="rId3" Type="http://schemas.openxmlformats.org/officeDocument/2006/relationships/hyperlink" Target="http://www.youtube.com/watch?v=SipaKvL7fQk" TargetMode="External"/><Relationship Id="rId2" Type="http://schemas.openxmlformats.org/officeDocument/2006/relationships/notesSlide" Target="../notesSlides/notesSlide25.xml"/><Relationship Id="rId1" Type="http://schemas.openxmlformats.org/officeDocument/2006/relationships/slideLayout" Target="../slideLayouts/slideLayout3.xml"/><Relationship Id="rId4" Type="http://schemas.openxmlformats.org/officeDocument/2006/relationships/image" Target="../media/image15.jpg"/></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hyperlink" Target="http://www.youtube.com/watch?v=OJfApElPEVs" TargetMode="External"/><Relationship Id="rId2" Type="http://schemas.openxmlformats.org/officeDocument/2006/relationships/notesSlide" Target="../notesSlides/notesSlide27.xml"/><Relationship Id="rId1" Type="http://schemas.openxmlformats.org/officeDocument/2006/relationships/slideLayout" Target="../slideLayouts/slideLayout3.xml"/><Relationship Id="rId4" Type="http://schemas.openxmlformats.org/officeDocument/2006/relationships/image" Target="../media/image16.jpg"/></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3"/>
          <p:cNvSpPr txBox="1">
            <a:spLocks noGrp="1"/>
          </p:cNvSpPr>
          <p:nvPr>
            <p:ph type="ctrTitle"/>
          </p:nvPr>
        </p:nvSpPr>
        <p:spPr>
          <a:xfrm>
            <a:off x="423233" y="117350"/>
            <a:ext cx="8520600" cy="2052600"/>
          </a:xfrm>
          <a:prstGeom prst="rect">
            <a:avLst/>
          </a:prstGeom>
          <a:noFill/>
        </p:spPr>
        <p:txBody>
          <a:bodyPr spcFirstLastPara="1" wrap="square" lIns="91425" tIns="91425" rIns="91425" bIns="91425" anchor="b" anchorCtr="0">
            <a:noAutofit/>
          </a:bodyPr>
          <a:lstStyle/>
          <a:p>
            <a:pPr marL="0" lvl="0" indent="0" algn="ctr" rtl="0">
              <a:spcBef>
                <a:spcPts val="0"/>
              </a:spcBef>
              <a:spcAft>
                <a:spcPts val="0"/>
              </a:spcAft>
              <a:buNone/>
            </a:pPr>
            <a:r>
              <a:rPr lang="en" sz="3000" b="1"/>
              <a:t>Support for Humanizing Through Context</a:t>
            </a:r>
            <a:endParaRPr sz="3000" b="1"/>
          </a:p>
        </p:txBody>
      </p:sp>
      <p:sp>
        <p:nvSpPr>
          <p:cNvPr id="67" name="Google Shape;67;p13"/>
          <p:cNvSpPr txBox="1">
            <a:spLocks noGrp="1"/>
          </p:cNvSpPr>
          <p:nvPr>
            <p:ph type="subTitle" idx="1"/>
          </p:nvPr>
        </p:nvSpPr>
        <p:spPr>
          <a:xfrm>
            <a:off x="380550" y="3283875"/>
            <a:ext cx="8382900" cy="7878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3000" b="1">
                <a:solidFill>
                  <a:srgbClr val="000000"/>
                </a:solidFill>
              </a:rPr>
              <a:t>Chris Rodgers and Peter Tea</a:t>
            </a:r>
            <a:endParaRPr sz="3000" b="1">
              <a:solidFill>
                <a:srgbClr val="000000"/>
              </a:solidFill>
            </a:endParaRPr>
          </a:p>
        </p:txBody>
      </p:sp>
      <p:pic>
        <p:nvPicPr>
          <p:cNvPr id="68" name="Google Shape;68;p13"/>
          <p:cNvPicPr preferRelativeResize="0"/>
          <p:nvPr/>
        </p:nvPicPr>
        <p:blipFill>
          <a:blip r:embed="rId3">
            <a:alphaModFix/>
          </a:blip>
          <a:stretch>
            <a:fillRect/>
          </a:stretch>
        </p:blipFill>
        <p:spPr>
          <a:xfrm>
            <a:off x="1107775" y="117355"/>
            <a:ext cx="7151500" cy="1020720"/>
          </a:xfrm>
          <a:prstGeom prst="rect">
            <a:avLst/>
          </a:prstGeom>
          <a:noFill/>
          <a:ln>
            <a:noFill/>
          </a:ln>
        </p:spPr>
      </p:pic>
      <p:sp>
        <p:nvSpPr>
          <p:cNvPr id="69" name="Google Shape;69;p13"/>
          <p:cNvSpPr txBox="1"/>
          <p:nvPr/>
        </p:nvSpPr>
        <p:spPr>
          <a:xfrm>
            <a:off x="1978959" y="2725550"/>
            <a:ext cx="5186100" cy="7878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2400" b="1">
                <a:latin typeface="Open Sans"/>
                <a:ea typeface="Open Sans"/>
                <a:cs typeface="Open Sans"/>
                <a:sym typeface="Open Sans"/>
              </a:rPr>
              <a:t>Presented by:</a:t>
            </a:r>
            <a:endParaRPr sz="2400" b="1">
              <a:latin typeface="Open Sans"/>
              <a:ea typeface="Open Sans"/>
              <a:cs typeface="Open Sans"/>
              <a:sym typeface="Open San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Google Shape;131;p22"/>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3 Teaching Presences </a:t>
            </a:r>
            <a:endParaRPr/>
          </a:p>
        </p:txBody>
      </p:sp>
      <p:pic>
        <p:nvPicPr>
          <p:cNvPr id="132" name="Google Shape;132;p22"/>
          <p:cNvPicPr preferRelativeResize="0"/>
          <p:nvPr/>
        </p:nvPicPr>
        <p:blipFill>
          <a:blip r:embed="rId3">
            <a:alphaModFix/>
          </a:blip>
          <a:stretch>
            <a:fillRect/>
          </a:stretch>
        </p:blipFill>
        <p:spPr>
          <a:xfrm>
            <a:off x="2190125" y="1003125"/>
            <a:ext cx="4067575" cy="4046700"/>
          </a:xfrm>
          <a:prstGeom prst="rect">
            <a:avLst/>
          </a:prstGeom>
          <a:noFill/>
          <a:ln>
            <a:noFill/>
          </a:ln>
        </p:spPr>
      </p:pic>
      <p:sp>
        <p:nvSpPr>
          <p:cNvPr id="133" name="Google Shape;133;p22"/>
          <p:cNvSpPr txBox="1"/>
          <p:nvPr/>
        </p:nvSpPr>
        <p:spPr>
          <a:xfrm>
            <a:off x="5455200" y="4693725"/>
            <a:ext cx="3688800" cy="356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000">
                <a:latin typeface="Open Sans"/>
                <a:ea typeface="Open Sans"/>
                <a:cs typeface="Open Sans"/>
                <a:sym typeface="Open Sans"/>
              </a:rPr>
              <a:t>Theory and Practice of Online Learning by Terry Anderson</a:t>
            </a:r>
            <a:endParaRPr sz="1000">
              <a:latin typeface="Open Sans"/>
              <a:ea typeface="Open Sans"/>
              <a:cs typeface="Open Sans"/>
              <a:sym typeface="Open Sans"/>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23"/>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Testimonial (Student PROBLEM) </a:t>
            </a:r>
            <a:endParaRPr/>
          </a:p>
        </p:txBody>
      </p:sp>
      <p:pic>
        <p:nvPicPr>
          <p:cNvPr id="139" name="Google Shape;139;p23" title="chris">
            <a:hlinkClick r:id="rId3"/>
          </p:cNvPr>
          <p:cNvPicPr preferRelativeResize="0"/>
          <p:nvPr/>
        </p:nvPicPr>
        <p:blipFill>
          <a:blip r:embed="rId4">
            <a:alphaModFix/>
          </a:blip>
          <a:stretch>
            <a:fillRect/>
          </a:stretch>
        </p:blipFill>
        <p:spPr>
          <a:xfrm>
            <a:off x="2286000" y="1164900"/>
            <a:ext cx="4572000" cy="34290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24"/>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Address and reflect </a:t>
            </a:r>
            <a:endParaRPr/>
          </a:p>
        </p:txBody>
      </p:sp>
      <p:sp>
        <p:nvSpPr>
          <p:cNvPr id="145" name="Google Shape;145;p24"/>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a:t>Students need to feel like they have a reason to take the class</a:t>
            </a:r>
            <a:endParaRPr/>
          </a:p>
          <a:p>
            <a:pPr marL="457200" lvl="0" indent="-342900" algn="l" rtl="0">
              <a:spcBef>
                <a:spcPts val="0"/>
              </a:spcBef>
              <a:spcAft>
                <a:spcPts val="0"/>
              </a:spcAft>
              <a:buSzPts val="1800"/>
              <a:buChar char="●"/>
            </a:pPr>
            <a:r>
              <a:rPr lang="en"/>
              <a:t>By creating a relationship with the student the professor can learn how to apply the course material to the specific needs of the student. (Giving applicable assignments to reinforce the necessity of the course.)</a:t>
            </a:r>
            <a:endParaRPr/>
          </a:p>
          <a:p>
            <a:pPr marL="457200" lvl="0" indent="-342900" algn="l" rtl="0">
              <a:spcBef>
                <a:spcPts val="0"/>
              </a:spcBef>
              <a:spcAft>
                <a:spcPts val="0"/>
              </a:spcAft>
              <a:buSzPts val="1800"/>
              <a:buChar char="●"/>
            </a:pPr>
            <a:r>
              <a:rPr lang="en"/>
              <a:t>Students no longer feel scared of interacting with peers of the professor and are more willing to share more about themselves and put more motivation and effort into the course.</a:t>
            </a:r>
            <a:endParaRPr/>
          </a:p>
          <a:p>
            <a:pPr marL="457200" lvl="0" indent="-342900" algn="l" rtl="0">
              <a:spcBef>
                <a:spcPts val="0"/>
              </a:spcBef>
              <a:spcAft>
                <a:spcPts val="0"/>
              </a:spcAft>
              <a:buSzPts val="1800"/>
              <a:buChar char="●"/>
            </a:pPr>
            <a:r>
              <a:rPr lang="en"/>
              <a:t>Giving a purpose to the students with a clear goal in mind will help facilitate a better online environment.</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4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4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25"/>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Canvas Data</a:t>
            </a:r>
            <a:endParaRPr/>
          </a:p>
        </p:txBody>
      </p:sp>
      <p:pic>
        <p:nvPicPr>
          <p:cNvPr id="151" name="Google Shape;151;p25"/>
          <p:cNvPicPr preferRelativeResize="0"/>
          <p:nvPr/>
        </p:nvPicPr>
        <p:blipFill>
          <a:blip r:embed="rId3">
            <a:alphaModFix/>
          </a:blip>
          <a:stretch>
            <a:fillRect/>
          </a:stretch>
        </p:blipFill>
        <p:spPr>
          <a:xfrm>
            <a:off x="1396472" y="1293450"/>
            <a:ext cx="5671325" cy="2982525"/>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26"/>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3 Presences </a:t>
            </a:r>
            <a:endParaRPr/>
          </a:p>
        </p:txBody>
      </p:sp>
      <p:pic>
        <p:nvPicPr>
          <p:cNvPr id="157" name="Google Shape;157;p26"/>
          <p:cNvPicPr preferRelativeResize="0"/>
          <p:nvPr/>
        </p:nvPicPr>
        <p:blipFill>
          <a:blip r:embed="rId3">
            <a:alphaModFix/>
          </a:blip>
          <a:stretch>
            <a:fillRect/>
          </a:stretch>
        </p:blipFill>
        <p:spPr>
          <a:xfrm>
            <a:off x="2132975" y="1003125"/>
            <a:ext cx="4067575" cy="4046700"/>
          </a:xfrm>
          <a:prstGeom prst="rect">
            <a:avLst/>
          </a:prstGeom>
          <a:noFill/>
          <a:ln>
            <a:noFill/>
          </a:ln>
        </p:spPr>
      </p:pic>
      <p:sp>
        <p:nvSpPr>
          <p:cNvPr id="158" name="Google Shape;158;p26"/>
          <p:cNvSpPr txBox="1"/>
          <p:nvPr/>
        </p:nvSpPr>
        <p:spPr>
          <a:xfrm>
            <a:off x="5455200" y="4693725"/>
            <a:ext cx="3688800" cy="356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000">
                <a:latin typeface="Open Sans"/>
                <a:ea typeface="Open Sans"/>
                <a:cs typeface="Open Sans"/>
                <a:sym typeface="Open Sans"/>
              </a:rPr>
              <a:t>Theory and Practice of Online Learning by Terry Anderson</a:t>
            </a:r>
            <a:endParaRPr sz="1000">
              <a:latin typeface="Open Sans"/>
              <a:ea typeface="Open Sans"/>
              <a:cs typeface="Open Sans"/>
              <a:sym typeface="Open Sans"/>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p27"/>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Professor Perspective </a:t>
            </a:r>
            <a:endParaRPr/>
          </a:p>
        </p:txBody>
      </p:sp>
      <p:pic>
        <p:nvPicPr>
          <p:cNvPr id="164" name="Google Shape;164;p27" title="billintro1">
            <a:hlinkClick r:id="rId3"/>
          </p:cNvPr>
          <p:cNvPicPr preferRelativeResize="0"/>
          <p:nvPr/>
        </p:nvPicPr>
        <p:blipFill>
          <a:blip r:embed="rId4">
            <a:alphaModFix/>
          </a:blip>
          <a:stretch>
            <a:fillRect/>
          </a:stretch>
        </p:blipFill>
        <p:spPr>
          <a:xfrm>
            <a:off x="2037300" y="1241450"/>
            <a:ext cx="4572000" cy="3429000"/>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p28"/>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Professor Perspective Cont.</a:t>
            </a:r>
            <a:endParaRPr/>
          </a:p>
        </p:txBody>
      </p:sp>
      <p:pic>
        <p:nvPicPr>
          <p:cNvPr id="170" name="Google Shape;170;p28" title="ken1">
            <a:hlinkClick r:id="rId3"/>
          </p:cNvPr>
          <p:cNvPicPr preferRelativeResize="0"/>
          <p:nvPr/>
        </p:nvPicPr>
        <p:blipFill>
          <a:blip r:embed="rId4">
            <a:alphaModFix/>
          </a:blip>
          <a:stretch>
            <a:fillRect/>
          </a:stretch>
        </p:blipFill>
        <p:spPr>
          <a:xfrm>
            <a:off x="2313325" y="1266325"/>
            <a:ext cx="4572000" cy="3429000"/>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Google Shape;175;p29"/>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Professor Perspective Cont.</a:t>
            </a:r>
            <a:endParaRPr/>
          </a:p>
          <a:p>
            <a:pPr marL="0" lvl="0" indent="0" algn="l" rtl="0">
              <a:spcBef>
                <a:spcPts val="0"/>
              </a:spcBef>
              <a:spcAft>
                <a:spcPts val="0"/>
              </a:spcAft>
              <a:buNone/>
            </a:pPr>
            <a:endParaRPr/>
          </a:p>
        </p:txBody>
      </p:sp>
      <p:pic>
        <p:nvPicPr>
          <p:cNvPr id="176" name="Google Shape;176;p29" title="rech">
            <a:hlinkClick r:id="rId3"/>
          </p:cNvPr>
          <p:cNvPicPr preferRelativeResize="0"/>
          <p:nvPr/>
        </p:nvPicPr>
        <p:blipFill>
          <a:blip r:embed="rId4">
            <a:alphaModFix/>
          </a:blip>
          <a:stretch>
            <a:fillRect/>
          </a:stretch>
        </p:blipFill>
        <p:spPr>
          <a:xfrm>
            <a:off x="2286000" y="1152425"/>
            <a:ext cx="4572000" cy="3429000"/>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Google Shape;181;p30"/>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What’s next?</a:t>
            </a:r>
            <a:endParaRPr/>
          </a:p>
        </p:txBody>
      </p:sp>
      <p:sp>
        <p:nvSpPr>
          <p:cNvPr id="182" name="Google Shape;182;p30"/>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a:t>How can I use and apply humanized context in my class to facilitate a productive online environment? </a:t>
            </a:r>
            <a:endParaRPr/>
          </a:p>
          <a:p>
            <a:pPr marL="457200" lvl="0" indent="-342900" algn="l" rtl="0">
              <a:spcBef>
                <a:spcPts val="0"/>
              </a:spcBef>
              <a:spcAft>
                <a:spcPts val="0"/>
              </a:spcAft>
              <a:buSzPts val="1800"/>
              <a:buChar char="●"/>
            </a:pPr>
            <a:r>
              <a:rPr lang="en"/>
              <a:t>Are there any resources from the SDCCD to aid me in online content?</a:t>
            </a:r>
            <a:endParaRPr/>
          </a:p>
          <a:p>
            <a:pPr marL="457200" lvl="0" indent="-342900" algn="l" rtl="0">
              <a:spcBef>
                <a:spcPts val="0"/>
              </a:spcBef>
              <a:spcAft>
                <a:spcPts val="0"/>
              </a:spcAft>
              <a:buSzPts val="1800"/>
              <a:buChar char="●"/>
            </a:pPr>
            <a:r>
              <a:rPr lang="en"/>
              <a:t>Can I get trained to teach online content?</a:t>
            </a:r>
            <a:endParaRPr/>
          </a:p>
          <a:p>
            <a:pPr marL="457200" lvl="0" indent="-342900" algn="l" rtl="0">
              <a:spcBef>
                <a:spcPts val="0"/>
              </a:spcBef>
              <a:spcAft>
                <a:spcPts val="0"/>
              </a:spcAft>
              <a:buSzPts val="1800"/>
              <a:buChar char="●"/>
            </a:pPr>
            <a:r>
              <a:rPr lang="en"/>
              <a:t>Is there a place where I can record videos for my lectures to create context with my students?</a:t>
            </a:r>
            <a:endParaRPr/>
          </a:p>
          <a:p>
            <a:pPr marL="457200" lvl="0" indent="-342900" algn="l" rtl="0">
              <a:spcBef>
                <a:spcPts val="0"/>
              </a:spcBef>
              <a:spcAft>
                <a:spcPts val="0"/>
              </a:spcAft>
              <a:buSzPts val="1800"/>
              <a:buChar char="●"/>
            </a:pPr>
            <a:r>
              <a:rPr lang="en"/>
              <a:t>Inquire with students for the best times for office hours, goals, and any life related issues that may impede their online experience.</a:t>
            </a:r>
            <a:endParaRPr/>
          </a:p>
          <a:p>
            <a:pPr marL="457200" lvl="0" indent="-342900" algn="l" rtl="0">
              <a:spcBef>
                <a:spcPts val="0"/>
              </a:spcBef>
              <a:spcAft>
                <a:spcPts val="0"/>
              </a:spcAft>
              <a:buSzPts val="1800"/>
              <a:buChar char="●"/>
            </a:pPr>
            <a:r>
              <a:rPr lang="en"/>
              <a:t>The following slides will give you more ideas about how to humanize your course through context.</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8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86"/>
        <p:cNvGrpSpPr/>
        <p:nvPr/>
      </p:nvGrpSpPr>
      <p:grpSpPr>
        <a:xfrm>
          <a:off x="0" y="0"/>
          <a:ext cx="0" cy="0"/>
          <a:chOff x="0" y="0"/>
          <a:chExt cx="0" cy="0"/>
        </a:xfrm>
      </p:grpSpPr>
      <p:sp>
        <p:nvSpPr>
          <p:cNvPr id="187" name="Google Shape;187;p31"/>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Applying and Using Context</a:t>
            </a:r>
            <a:endParaRPr/>
          </a:p>
        </p:txBody>
      </p:sp>
      <p:sp>
        <p:nvSpPr>
          <p:cNvPr id="188" name="Google Shape;188;p31"/>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a:t>Respect the Platform</a:t>
            </a:r>
            <a:endParaRPr b="1"/>
          </a:p>
          <a:p>
            <a:pPr marL="457200" lvl="0" indent="-317500" algn="l" rtl="0">
              <a:lnSpc>
                <a:spcPct val="150000"/>
              </a:lnSpc>
              <a:spcBef>
                <a:spcPts val="1600"/>
              </a:spcBef>
              <a:spcAft>
                <a:spcPts val="0"/>
              </a:spcAft>
              <a:buSzPts val="1400"/>
              <a:buChar char="●"/>
            </a:pPr>
            <a:r>
              <a:rPr lang="en" sz="1400"/>
              <a:t>Understand that students are using more than just desktop users.</a:t>
            </a:r>
            <a:endParaRPr sz="1400"/>
          </a:p>
          <a:p>
            <a:pPr marL="457200" lvl="0" indent="-317500" algn="l" rtl="0">
              <a:lnSpc>
                <a:spcPct val="150000"/>
              </a:lnSpc>
              <a:spcBef>
                <a:spcPts val="0"/>
              </a:spcBef>
              <a:spcAft>
                <a:spcPts val="0"/>
              </a:spcAft>
              <a:buSzPts val="1400"/>
              <a:buChar char="●"/>
            </a:pPr>
            <a:r>
              <a:rPr lang="en" sz="1400"/>
              <a:t>Over 16K are using Canvas on a mobile device.</a:t>
            </a:r>
            <a:endParaRPr sz="1400"/>
          </a:p>
          <a:p>
            <a:pPr marL="457200" lvl="0" indent="-317500" algn="l" rtl="0">
              <a:lnSpc>
                <a:spcPct val="150000"/>
              </a:lnSpc>
              <a:spcBef>
                <a:spcPts val="0"/>
              </a:spcBef>
              <a:spcAft>
                <a:spcPts val="0"/>
              </a:spcAft>
              <a:buSzPts val="1400"/>
              <a:buChar char="●"/>
            </a:pPr>
            <a:r>
              <a:rPr lang="en" sz="1400"/>
              <a:t>Respect the psychology of what people are doing when they are on the platform.</a:t>
            </a:r>
            <a:endParaRPr sz="1400"/>
          </a:p>
          <a:p>
            <a:pPr marL="457200" lvl="0" indent="-317500" algn="l" rtl="0">
              <a:lnSpc>
                <a:spcPct val="150000"/>
              </a:lnSpc>
              <a:spcBef>
                <a:spcPts val="0"/>
              </a:spcBef>
              <a:spcAft>
                <a:spcPts val="0"/>
              </a:spcAft>
              <a:buSzPts val="1400"/>
              <a:buChar char="●"/>
            </a:pPr>
            <a:r>
              <a:rPr lang="en" sz="1400"/>
              <a:t>A 40 year old student is in a different mindset when she is on a desktop computer taking your online class vs. the 20 year old student that is taking your online class on an iPad.</a:t>
            </a:r>
            <a:endParaRPr sz="1400"/>
          </a:p>
          <a:p>
            <a:pPr marL="0" lvl="0" indent="0" algn="l" rtl="0">
              <a:spcBef>
                <a:spcPts val="1600"/>
              </a:spcBef>
              <a:spcAft>
                <a:spcPts val="0"/>
              </a:spcAft>
              <a:buNone/>
            </a:pPr>
            <a:endParaRPr b="1"/>
          </a:p>
          <a:p>
            <a:pPr marL="0" lvl="0" indent="0" algn="l" rtl="0">
              <a:spcBef>
                <a:spcPts val="1600"/>
              </a:spcBef>
              <a:spcAft>
                <a:spcPts val="1600"/>
              </a:spcAft>
              <a:buNone/>
            </a:pPr>
            <a:endParaRPr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88">
                                            <p:txEl>
                                              <p:pRg st="0" end="0"/>
                                            </p:txEl>
                                          </p:spTgt>
                                        </p:tgtEl>
                                        <p:attrNameLst>
                                          <p:attrName>style.visibility</p:attrName>
                                        </p:attrNameLst>
                                      </p:cBhvr>
                                      <p:to>
                                        <p:strVal val="visible"/>
                                      </p:to>
                                    </p:set>
                                    <p:animEffect transition="in" filter="fade">
                                      <p:cBhvr>
                                        <p:cTn id="7" dur="1000"/>
                                        <p:tgtEl>
                                          <p:spTgt spid="18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88">
                                            <p:txEl>
                                              <p:pRg st="1" end="1"/>
                                            </p:txEl>
                                          </p:spTgt>
                                        </p:tgtEl>
                                        <p:attrNameLst>
                                          <p:attrName>style.visibility</p:attrName>
                                        </p:attrNameLst>
                                      </p:cBhvr>
                                      <p:to>
                                        <p:strVal val="visible"/>
                                      </p:to>
                                    </p:set>
                                    <p:animEffect transition="in" filter="fade">
                                      <p:cBhvr>
                                        <p:cTn id="12" dur="1000"/>
                                        <p:tgtEl>
                                          <p:spTgt spid="18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88">
                                            <p:txEl>
                                              <p:pRg st="2" end="2"/>
                                            </p:txEl>
                                          </p:spTgt>
                                        </p:tgtEl>
                                        <p:attrNameLst>
                                          <p:attrName>style.visibility</p:attrName>
                                        </p:attrNameLst>
                                      </p:cBhvr>
                                      <p:to>
                                        <p:strVal val="visible"/>
                                      </p:to>
                                    </p:set>
                                    <p:animEffect transition="in" filter="fade">
                                      <p:cBhvr>
                                        <p:cTn id="17" dur="1000"/>
                                        <p:tgtEl>
                                          <p:spTgt spid="18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88">
                                            <p:txEl>
                                              <p:pRg st="3" end="3"/>
                                            </p:txEl>
                                          </p:spTgt>
                                        </p:tgtEl>
                                        <p:attrNameLst>
                                          <p:attrName>style.visibility</p:attrName>
                                        </p:attrNameLst>
                                      </p:cBhvr>
                                      <p:to>
                                        <p:strVal val="visible"/>
                                      </p:to>
                                    </p:set>
                                    <p:animEffect transition="in" filter="fade">
                                      <p:cBhvr>
                                        <p:cTn id="22" dur="1000"/>
                                        <p:tgtEl>
                                          <p:spTgt spid="18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88">
                                            <p:txEl>
                                              <p:pRg st="4" end="4"/>
                                            </p:txEl>
                                          </p:spTgt>
                                        </p:tgtEl>
                                        <p:attrNameLst>
                                          <p:attrName>style.visibility</p:attrName>
                                        </p:attrNameLst>
                                      </p:cBhvr>
                                      <p:to>
                                        <p:strVal val="visible"/>
                                      </p:to>
                                    </p:set>
                                    <p:animEffect transition="in" filter="fade">
                                      <p:cBhvr>
                                        <p:cTn id="27" dur="1000"/>
                                        <p:tgtEl>
                                          <p:spTgt spid="18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88">
                                            <p:txEl>
                                              <p:pRg st="5" end="5"/>
                                            </p:txEl>
                                          </p:spTgt>
                                        </p:tgtEl>
                                        <p:attrNameLst>
                                          <p:attrName>style.visibility</p:attrName>
                                        </p:attrNameLst>
                                      </p:cBhvr>
                                      <p:to>
                                        <p:strVal val="visible"/>
                                      </p:to>
                                    </p:set>
                                    <p:animEffect transition="in" filter="fade">
                                      <p:cBhvr>
                                        <p:cTn id="32" dur="1000"/>
                                        <p:tgtEl>
                                          <p:spTgt spid="188">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88">
                                            <p:txEl>
                                              <p:pRg st="6" end="6"/>
                                            </p:txEl>
                                          </p:spTgt>
                                        </p:tgtEl>
                                        <p:attrNameLst>
                                          <p:attrName>style.visibility</p:attrName>
                                        </p:attrNameLst>
                                      </p:cBhvr>
                                      <p:to>
                                        <p:strVal val="visible"/>
                                      </p:to>
                                    </p:set>
                                    <p:animEffect transition="in" filter="fade">
                                      <p:cBhvr>
                                        <p:cTn id="37" dur="1000"/>
                                        <p:tgtEl>
                                          <p:spTgt spid="188">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14"/>
          <p:cNvSpPr txBox="1">
            <a:spLocks noGrp="1"/>
          </p:cNvSpPr>
          <p:nvPr>
            <p:ph type="title"/>
          </p:nvPr>
        </p:nvSpPr>
        <p:spPr>
          <a:xfrm>
            <a:off x="311700" y="194125"/>
            <a:ext cx="8520600" cy="6234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The SDOLP Team</a:t>
            </a:r>
            <a:endParaRPr/>
          </a:p>
        </p:txBody>
      </p:sp>
      <p:pic>
        <p:nvPicPr>
          <p:cNvPr id="75" name="Google Shape;75;p14"/>
          <p:cNvPicPr preferRelativeResize="0"/>
          <p:nvPr/>
        </p:nvPicPr>
        <p:blipFill rotWithShape="1">
          <a:blip r:embed="rId3">
            <a:alphaModFix/>
          </a:blip>
          <a:srcRect t="-5351" r="-4591"/>
          <a:stretch/>
        </p:blipFill>
        <p:spPr>
          <a:xfrm>
            <a:off x="457200" y="961075"/>
            <a:ext cx="2175075" cy="2794875"/>
          </a:xfrm>
          <a:prstGeom prst="rect">
            <a:avLst/>
          </a:prstGeom>
          <a:noFill/>
          <a:ln>
            <a:noFill/>
          </a:ln>
        </p:spPr>
      </p:pic>
      <p:pic>
        <p:nvPicPr>
          <p:cNvPr id="76" name="Google Shape;76;p14"/>
          <p:cNvPicPr preferRelativeResize="0"/>
          <p:nvPr/>
        </p:nvPicPr>
        <p:blipFill>
          <a:blip r:embed="rId4">
            <a:alphaModFix/>
          </a:blip>
          <a:stretch>
            <a:fillRect/>
          </a:stretch>
        </p:blipFill>
        <p:spPr>
          <a:xfrm>
            <a:off x="3573121" y="1091217"/>
            <a:ext cx="1997751" cy="2664721"/>
          </a:xfrm>
          <a:prstGeom prst="rect">
            <a:avLst/>
          </a:prstGeom>
          <a:noFill/>
          <a:ln>
            <a:noFill/>
          </a:ln>
        </p:spPr>
      </p:pic>
      <p:sp>
        <p:nvSpPr>
          <p:cNvPr id="77" name="Google Shape;77;p14"/>
          <p:cNvSpPr txBox="1"/>
          <p:nvPr/>
        </p:nvSpPr>
        <p:spPr>
          <a:xfrm>
            <a:off x="262388" y="3899500"/>
            <a:ext cx="2564700" cy="11568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Clr>
                <a:schemeClr val="dk2"/>
              </a:buClr>
              <a:buSzPts val="1100"/>
              <a:buFont typeface="Arial"/>
              <a:buNone/>
            </a:pPr>
            <a:r>
              <a:rPr lang="en" sz="1050" b="1">
                <a:solidFill>
                  <a:schemeClr val="accent1"/>
                </a:solidFill>
              </a:rPr>
              <a:t>Trenton Tidwell, M.Ed. </a:t>
            </a:r>
            <a:endParaRPr sz="1050" b="1">
              <a:solidFill>
                <a:schemeClr val="accent1"/>
              </a:solidFill>
            </a:endParaRPr>
          </a:p>
          <a:p>
            <a:pPr marL="0" lvl="0" indent="0" algn="ctr" rtl="0">
              <a:spcBef>
                <a:spcPts val="0"/>
              </a:spcBef>
              <a:spcAft>
                <a:spcPts val="0"/>
              </a:spcAft>
              <a:buClr>
                <a:schemeClr val="dk2"/>
              </a:buClr>
              <a:buSzPts val="1100"/>
              <a:buFont typeface="Arial"/>
              <a:buNone/>
            </a:pPr>
            <a:r>
              <a:rPr lang="en" sz="1050">
                <a:solidFill>
                  <a:schemeClr val="accent1"/>
                </a:solidFill>
              </a:rPr>
              <a:t>Instructional Design Coordinator</a:t>
            </a:r>
            <a:endParaRPr sz="1050">
              <a:solidFill>
                <a:schemeClr val="accent1"/>
              </a:solidFill>
            </a:endParaRPr>
          </a:p>
          <a:p>
            <a:pPr marL="0" lvl="0" indent="0" algn="ctr" rtl="0">
              <a:spcBef>
                <a:spcPts val="0"/>
              </a:spcBef>
              <a:spcAft>
                <a:spcPts val="0"/>
              </a:spcAft>
              <a:buNone/>
            </a:pPr>
            <a:r>
              <a:rPr lang="en" sz="1050">
                <a:solidFill>
                  <a:schemeClr val="accent1"/>
                </a:solidFill>
              </a:rPr>
              <a:t>Online Learning Pathways</a:t>
            </a:r>
            <a:endParaRPr>
              <a:latin typeface="Source Sans Pro"/>
              <a:ea typeface="Source Sans Pro"/>
              <a:cs typeface="Source Sans Pro"/>
              <a:sym typeface="Source Sans Pro"/>
            </a:endParaRPr>
          </a:p>
        </p:txBody>
      </p:sp>
      <p:sp>
        <p:nvSpPr>
          <p:cNvPr id="78" name="Google Shape;78;p14"/>
          <p:cNvSpPr txBox="1"/>
          <p:nvPr/>
        </p:nvSpPr>
        <p:spPr>
          <a:xfrm>
            <a:off x="3526650" y="3899500"/>
            <a:ext cx="2090700" cy="8364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Clr>
                <a:schemeClr val="dk2"/>
              </a:buClr>
              <a:buSzPts val="1100"/>
              <a:buFont typeface="Arial"/>
              <a:buNone/>
            </a:pPr>
            <a:r>
              <a:rPr lang="en" sz="1050" b="1">
                <a:solidFill>
                  <a:schemeClr val="accent1"/>
                </a:solidFill>
              </a:rPr>
              <a:t>Christopher Rodgers </a:t>
            </a:r>
            <a:endParaRPr sz="1050" b="1">
              <a:solidFill>
                <a:schemeClr val="accent1"/>
              </a:solidFill>
            </a:endParaRPr>
          </a:p>
          <a:p>
            <a:pPr marL="0" lvl="0" indent="0" algn="ctr" rtl="0">
              <a:spcBef>
                <a:spcPts val="0"/>
              </a:spcBef>
              <a:spcAft>
                <a:spcPts val="0"/>
              </a:spcAft>
              <a:buClr>
                <a:schemeClr val="dk2"/>
              </a:buClr>
              <a:buSzPts val="1100"/>
              <a:buFont typeface="Arial"/>
              <a:buNone/>
            </a:pPr>
            <a:r>
              <a:rPr lang="en" sz="1050">
                <a:solidFill>
                  <a:schemeClr val="accent1"/>
                </a:solidFill>
              </a:rPr>
              <a:t>Instructional Design Coordinator</a:t>
            </a:r>
            <a:endParaRPr sz="1050">
              <a:solidFill>
                <a:schemeClr val="accent1"/>
              </a:solidFill>
            </a:endParaRPr>
          </a:p>
          <a:p>
            <a:pPr marL="0" lvl="0" indent="0" algn="ctr" rtl="0">
              <a:spcBef>
                <a:spcPts val="0"/>
              </a:spcBef>
              <a:spcAft>
                <a:spcPts val="0"/>
              </a:spcAft>
              <a:buNone/>
            </a:pPr>
            <a:r>
              <a:rPr lang="en" sz="1050">
                <a:solidFill>
                  <a:schemeClr val="accent1"/>
                </a:solidFill>
              </a:rPr>
              <a:t>Online Learning Pathways</a:t>
            </a:r>
            <a:endParaRPr>
              <a:latin typeface="Source Sans Pro"/>
              <a:ea typeface="Source Sans Pro"/>
              <a:cs typeface="Source Sans Pro"/>
              <a:sym typeface="Source Sans Pro"/>
            </a:endParaRPr>
          </a:p>
        </p:txBody>
      </p:sp>
      <p:sp>
        <p:nvSpPr>
          <p:cNvPr id="79" name="Google Shape;79;p14"/>
          <p:cNvSpPr txBox="1"/>
          <p:nvPr/>
        </p:nvSpPr>
        <p:spPr>
          <a:xfrm>
            <a:off x="6524375" y="3835525"/>
            <a:ext cx="2391300" cy="6429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050" b="1">
                <a:solidFill>
                  <a:schemeClr val="accent1"/>
                </a:solidFill>
              </a:rPr>
              <a:t>Peter Tea</a:t>
            </a:r>
            <a:endParaRPr sz="1050" b="1">
              <a:solidFill>
                <a:schemeClr val="accent1"/>
              </a:solidFill>
            </a:endParaRPr>
          </a:p>
          <a:p>
            <a:pPr marL="0" lvl="0" indent="0" algn="ctr" rtl="0">
              <a:spcBef>
                <a:spcPts val="0"/>
              </a:spcBef>
              <a:spcAft>
                <a:spcPts val="0"/>
              </a:spcAft>
              <a:buNone/>
            </a:pPr>
            <a:r>
              <a:rPr lang="en" sz="1050">
                <a:solidFill>
                  <a:schemeClr val="accent1"/>
                </a:solidFill>
              </a:rPr>
              <a:t>Project Assistant </a:t>
            </a:r>
            <a:endParaRPr sz="1050">
              <a:solidFill>
                <a:schemeClr val="accent1"/>
              </a:solidFill>
            </a:endParaRPr>
          </a:p>
          <a:p>
            <a:pPr marL="0" lvl="0" indent="0" algn="ctr" rtl="0">
              <a:spcBef>
                <a:spcPts val="0"/>
              </a:spcBef>
              <a:spcAft>
                <a:spcPts val="0"/>
              </a:spcAft>
              <a:buNone/>
            </a:pPr>
            <a:r>
              <a:rPr lang="en" sz="1050">
                <a:solidFill>
                  <a:schemeClr val="accent1"/>
                </a:solidFill>
              </a:rPr>
              <a:t>Online Learning Pathways</a:t>
            </a:r>
            <a:endParaRPr sz="1050">
              <a:solidFill>
                <a:schemeClr val="accent1"/>
              </a:solidFill>
            </a:endParaRPr>
          </a:p>
        </p:txBody>
      </p:sp>
      <p:pic>
        <p:nvPicPr>
          <p:cNvPr id="80" name="Google Shape;80;p14"/>
          <p:cNvPicPr preferRelativeResize="0"/>
          <p:nvPr/>
        </p:nvPicPr>
        <p:blipFill>
          <a:blip r:embed="rId5">
            <a:alphaModFix/>
          </a:blip>
          <a:stretch>
            <a:fillRect/>
          </a:stretch>
        </p:blipFill>
        <p:spPr>
          <a:xfrm>
            <a:off x="6721140" y="1090563"/>
            <a:ext cx="1997750" cy="2666056"/>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Google Shape;193;p32"/>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Applying and Using Context</a:t>
            </a:r>
            <a:endParaRPr/>
          </a:p>
        </p:txBody>
      </p:sp>
      <p:sp>
        <p:nvSpPr>
          <p:cNvPr id="194" name="Google Shape;194;p32"/>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a:t>Respect the Audience</a:t>
            </a:r>
            <a:endParaRPr b="1"/>
          </a:p>
          <a:p>
            <a:pPr marL="457200" lvl="0" indent="-298450" algn="l" rtl="0">
              <a:lnSpc>
                <a:spcPct val="150000"/>
              </a:lnSpc>
              <a:spcBef>
                <a:spcPts val="1600"/>
              </a:spcBef>
              <a:spcAft>
                <a:spcPts val="0"/>
              </a:spcAft>
              <a:buClr>
                <a:srgbClr val="000000"/>
              </a:buClr>
              <a:buSzPts val="1100"/>
              <a:buFont typeface="Arial"/>
              <a:buChar char="●"/>
            </a:pPr>
            <a:r>
              <a:rPr lang="en" sz="1400"/>
              <a:t>Create course content that they can relate to</a:t>
            </a:r>
            <a:endParaRPr sz="1400"/>
          </a:p>
          <a:p>
            <a:pPr marL="457200" lvl="0" indent="-298450" algn="l" rtl="0">
              <a:lnSpc>
                <a:spcPct val="150000"/>
              </a:lnSpc>
              <a:spcBef>
                <a:spcPts val="0"/>
              </a:spcBef>
              <a:spcAft>
                <a:spcPts val="0"/>
              </a:spcAft>
              <a:buClr>
                <a:srgbClr val="000000"/>
              </a:buClr>
              <a:buSzPts val="1100"/>
              <a:buFont typeface="Arial"/>
              <a:buChar char="●"/>
            </a:pPr>
            <a:r>
              <a:rPr lang="en" sz="1400"/>
              <a:t>Show them how what they are learning in your course can help benefit them</a:t>
            </a:r>
            <a:endParaRPr sz="1400"/>
          </a:p>
          <a:p>
            <a:pPr marL="457200" lvl="0" indent="-298450" algn="l" rtl="0">
              <a:lnSpc>
                <a:spcPct val="150000"/>
              </a:lnSpc>
              <a:spcBef>
                <a:spcPts val="0"/>
              </a:spcBef>
              <a:spcAft>
                <a:spcPts val="0"/>
              </a:spcAft>
              <a:buClr>
                <a:srgbClr val="000000"/>
              </a:buClr>
              <a:buSzPts val="1100"/>
              <a:buFont typeface="Arial"/>
              <a:buChar char="●"/>
            </a:pPr>
            <a:r>
              <a:rPr lang="en" sz="1400"/>
              <a:t>Establish the value that your course can provide your student based on their career goals</a:t>
            </a:r>
            <a:endParaRPr sz="1400"/>
          </a:p>
          <a:p>
            <a:pPr marL="0" lvl="0" indent="0" algn="l" rtl="0">
              <a:spcBef>
                <a:spcPts val="1200"/>
              </a:spcBef>
              <a:spcAft>
                <a:spcPts val="0"/>
              </a:spcAft>
              <a:buNone/>
            </a:pPr>
            <a:endParaRPr b="1"/>
          </a:p>
          <a:p>
            <a:pPr marL="0" lvl="0" indent="0" algn="l" rtl="0">
              <a:spcBef>
                <a:spcPts val="1600"/>
              </a:spcBef>
              <a:spcAft>
                <a:spcPts val="1600"/>
              </a:spcAft>
              <a:buNone/>
            </a:pPr>
            <a:endParaRPr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94">
                                            <p:txEl>
                                              <p:pRg st="0" end="0"/>
                                            </p:txEl>
                                          </p:spTgt>
                                        </p:tgtEl>
                                        <p:attrNameLst>
                                          <p:attrName>style.visibility</p:attrName>
                                        </p:attrNameLst>
                                      </p:cBhvr>
                                      <p:to>
                                        <p:strVal val="visible"/>
                                      </p:to>
                                    </p:set>
                                    <p:animEffect transition="in" filter="fade">
                                      <p:cBhvr>
                                        <p:cTn id="7" dur="1000"/>
                                        <p:tgtEl>
                                          <p:spTgt spid="19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94">
                                            <p:txEl>
                                              <p:pRg st="1" end="1"/>
                                            </p:txEl>
                                          </p:spTgt>
                                        </p:tgtEl>
                                        <p:attrNameLst>
                                          <p:attrName>style.visibility</p:attrName>
                                        </p:attrNameLst>
                                      </p:cBhvr>
                                      <p:to>
                                        <p:strVal val="visible"/>
                                      </p:to>
                                    </p:set>
                                    <p:animEffect transition="in" filter="fade">
                                      <p:cBhvr>
                                        <p:cTn id="12" dur="1000"/>
                                        <p:tgtEl>
                                          <p:spTgt spid="19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94">
                                            <p:txEl>
                                              <p:pRg st="2" end="2"/>
                                            </p:txEl>
                                          </p:spTgt>
                                        </p:tgtEl>
                                        <p:attrNameLst>
                                          <p:attrName>style.visibility</p:attrName>
                                        </p:attrNameLst>
                                      </p:cBhvr>
                                      <p:to>
                                        <p:strVal val="visible"/>
                                      </p:to>
                                    </p:set>
                                    <p:animEffect transition="in" filter="fade">
                                      <p:cBhvr>
                                        <p:cTn id="17" dur="1000"/>
                                        <p:tgtEl>
                                          <p:spTgt spid="19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94">
                                            <p:txEl>
                                              <p:pRg st="3" end="3"/>
                                            </p:txEl>
                                          </p:spTgt>
                                        </p:tgtEl>
                                        <p:attrNameLst>
                                          <p:attrName>style.visibility</p:attrName>
                                        </p:attrNameLst>
                                      </p:cBhvr>
                                      <p:to>
                                        <p:strVal val="visible"/>
                                      </p:to>
                                    </p:set>
                                    <p:animEffect transition="in" filter="fade">
                                      <p:cBhvr>
                                        <p:cTn id="22" dur="1000"/>
                                        <p:tgtEl>
                                          <p:spTgt spid="194">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94">
                                            <p:txEl>
                                              <p:pRg st="4" end="4"/>
                                            </p:txEl>
                                          </p:spTgt>
                                        </p:tgtEl>
                                        <p:attrNameLst>
                                          <p:attrName>style.visibility</p:attrName>
                                        </p:attrNameLst>
                                      </p:cBhvr>
                                      <p:to>
                                        <p:strVal val="visible"/>
                                      </p:to>
                                    </p:set>
                                    <p:animEffect transition="in" filter="fade">
                                      <p:cBhvr>
                                        <p:cTn id="27" dur="1000"/>
                                        <p:tgtEl>
                                          <p:spTgt spid="194">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94">
                                            <p:txEl>
                                              <p:pRg st="5" end="5"/>
                                            </p:txEl>
                                          </p:spTgt>
                                        </p:tgtEl>
                                        <p:attrNameLst>
                                          <p:attrName>style.visibility</p:attrName>
                                        </p:attrNameLst>
                                      </p:cBhvr>
                                      <p:to>
                                        <p:strVal val="visible"/>
                                      </p:to>
                                    </p:set>
                                    <p:animEffect transition="in" filter="fade">
                                      <p:cBhvr>
                                        <p:cTn id="32" dur="1000"/>
                                        <p:tgtEl>
                                          <p:spTgt spid="19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98"/>
        <p:cNvGrpSpPr/>
        <p:nvPr/>
      </p:nvGrpSpPr>
      <p:grpSpPr>
        <a:xfrm>
          <a:off x="0" y="0"/>
          <a:ext cx="0" cy="0"/>
          <a:chOff x="0" y="0"/>
          <a:chExt cx="0" cy="0"/>
        </a:xfrm>
      </p:grpSpPr>
      <p:sp>
        <p:nvSpPr>
          <p:cNvPr id="199" name="Google Shape;199;p33"/>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Applying and Using Context</a:t>
            </a:r>
            <a:endParaRPr/>
          </a:p>
        </p:txBody>
      </p:sp>
      <p:sp>
        <p:nvSpPr>
          <p:cNvPr id="200" name="Google Shape;200;p33"/>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a:t>Don’t Interrupt the Experience</a:t>
            </a:r>
            <a:endParaRPr b="1"/>
          </a:p>
          <a:p>
            <a:pPr marL="457200" lvl="0" indent="-298450" algn="l" rtl="0">
              <a:lnSpc>
                <a:spcPct val="150000"/>
              </a:lnSpc>
              <a:spcBef>
                <a:spcPts val="1600"/>
              </a:spcBef>
              <a:spcAft>
                <a:spcPts val="0"/>
              </a:spcAft>
              <a:buClr>
                <a:srgbClr val="000000"/>
              </a:buClr>
              <a:buSzPts val="1100"/>
              <a:buFont typeface="Arial"/>
              <a:buChar char="●"/>
            </a:pPr>
            <a:r>
              <a:rPr lang="en" sz="1400"/>
              <a:t>If you are truly making good course content and taking into account the context in which that content will be consumed it won't interrupt the student.</a:t>
            </a:r>
            <a:endParaRPr sz="1400"/>
          </a:p>
          <a:p>
            <a:pPr marL="457200" lvl="0" indent="-298450" algn="l" rtl="0">
              <a:lnSpc>
                <a:spcPct val="150000"/>
              </a:lnSpc>
              <a:spcBef>
                <a:spcPts val="0"/>
              </a:spcBef>
              <a:spcAft>
                <a:spcPts val="0"/>
              </a:spcAft>
              <a:buClr>
                <a:srgbClr val="000000"/>
              </a:buClr>
              <a:buSzPts val="1100"/>
              <a:buFont typeface="Arial"/>
              <a:buChar char="●"/>
            </a:pPr>
            <a:r>
              <a:rPr lang="en" sz="1400"/>
              <a:t>Create content that is accessible across all platforms.</a:t>
            </a:r>
            <a:endParaRPr sz="1400"/>
          </a:p>
          <a:p>
            <a:pPr marL="457200" lvl="0" indent="-298450" algn="l" rtl="0">
              <a:lnSpc>
                <a:spcPct val="150000"/>
              </a:lnSpc>
              <a:spcBef>
                <a:spcPts val="0"/>
              </a:spcBef>
              <a:spcAft>
                <a:spcPts val="0"/>
              </a:spcAft>
              <a:buClr>
                <a:srgbClr val="000000"/>
              </a:buClr>
              <a:buSzPts val="1100"/>
              <a:buFont typeface="Arial"/>
              <a:buChar char="●"/>
            </a:pPr>
            <a:r>
              <a:rPr lang="en" sz="1400"/>
              <a:t>Add context to each file you share with your student.</a:t>
            </a:r>
            <a:endParaRPr sz="1400"/>
          </a:p>
          <a:p>
            <a:pPr marL="457200" lvl="0" indent="-298450" algn="l" rtl="0">
              <a:lnSpc>
                <a:spcPct val="150000"/>
              </a:lnSpc>
              <a:spcBef>
                <a:spcPts val="0"/>
              </a:spcBef>
              <a:spcAft>
                <a:spcPts val="0"/>
              </a:spcAft>
              <a:buClr>
                <a:srgbClr val="000000"/>
              </a:buClr>
              <a:buSzPts val="1100"/>
              <a:buFont typeface="Arial"/>
              <a:buChar char="●"/>
            </a:pPr>
            <a:r>
              <a:rPr lang="en" sz="1400"/>
              <a:t>What is it? Why is it important? How can they access it?</a:t>
            </a:r>
            <a:endParaRPr sz="1400"/>
          </a:p>
          <a:p>
            <a:pPr marL="457200" lvl="0" indent="-298450" algn="l" rtl="0">
              <a:lnSpc>
                <a:spcPct val="150000"/>
              </a:lnSpc>
              <a:spcBef>
                <a:spcPts val="0"/>
              </a:spcBef>
              <a:spcAft>
                <a:spcPts val="0"/>
              </a:spcAft>
              <a:buClr>
                <a:srgbClr val="000000"/>
              </a:buClr>
              <a:buSzPts val="1100"/>
              <a:buFont typeface="Arial"/>
              <a:buChar char="●"/>
            </a:pPr>
            <a:r>
              <a:rPr lang="en" sz="1400"/>
              <a:t>Context in which the student experiences your course for the first time matters so much. Do not roadblock them; bring them value.</a:t>
            </a:r>
            <a:endParaRPr sz="1400"/>
          </a:p>
          <a:p>
            <a:pPr marL="0" lvl="0" indent="0" algn="l" rtl="0">
              <a:spcBef>
                <a:spcPts val="0"/>
              </a:spcBef>
              <a:spcAft>
                <a:spcPts val="0"/>
              </a:spcAft>
              <a:buNone/>
            </a:pPr>
            <a:endParaRPr b="1"/>
          </a:p>
          <a:p>
            <a:pPr marL="0" lvl="0" indent="0" algn="l" rtl="0">
              <a:spcBef>
                <a:spcPts val="1600"/>
              </a:spcBef>
              <a:spcAft>
                <a:spcPts val="1600"/>
              </a:spcAft>
              <a:buNone/>
            </a:pPr>
            <a:endParaRPr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0">
                                            <p:txEl>
                                              <p:pRg st="0" end="0"/>
                                            </p:txEl>
                                          </p:spTgt>
                                        </p:tgtEl>
                                        <p:attrNameLst>
                                          <p:attrName>style.visibility</p:attrName>
                                        </p:attrNameLst>
                                      </p:cBhvr>
                                      <p:to>
                                        <p:strVal val="visible"/>
                                      </p:to>
                                    </p:set>
                                    <p:animEffect transition="in" filter="fade">
                                      <p:cBhvr>
                                        <p:cTn id="7" dur="1000"/>
                                        <p:tgtEl>
                                          <p:spTgt spid="20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00">
                                            <p:txEl>
                                              <p:pRg st="1" end="1"/>
                                            </p:txEl>
                                          </p:spTgt>
                                        </p:tgtEl>
                                        <p:attrNameLst>
                                          <p:attrName>style.visibility</p:attrName>
                                        </p:attrNameLst>
                                      </p:cBhvr>
                                      <p:to>
                                        <p:strVal val="visible"/>
                                      </p:to>
                                    </p:set>
                                    <p:animEffect transition="in" filter="fade">
                                      <p:cBhvr>
                                        <p:cTn id="12" dur="1000"/>
                                        <p:tgtEl>
                                          <p:spTgt spid="20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00">
                                            <p:txEl>
                                              <p:pRg st="2" end="2"/>
                                            </p:txEl>
                                          </p:spTgt>
                                        </p:tgtEl>
                                        <p:attrNameLst>
                                          <p:attrName>style.visibility</p:attrName>
                                        </p:attrNameLst>
                                      </p:cBhvr>
                                      <p:to>
                                        <p:strVal val="visible"/>
                                      </p:to>
                                    </p:set>
                                    <p:animEffect transition="in" filter="fade">
                                      <p:cBhvr>
                                        <p:cTn id="17" dur="1000"/>
                                        <p:tgtEl>
                                          <p:spTgt spid="200">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00">
                                            <p:txEl>
                                              <p:pRg st="3" end="3"/>
                                            </p:txEl>
                                          </p:spTgt>
                                        </p:tgtEl>
                                        <p:attrNameLst>
                                          <p:attrName>style.visibility</p:attrName>
                                        </p:attrNameLst>
                                      </p:cBhvr>
                                      <p:to>
                                        <p:strVal val="visible"/>
                                      </p:to>
                                    </p:set>
                                    <p:animEffect transition="in" filter="fade">
                                      <p:cBhvr>
                                        <p:cTn id="22" dur="1000"/>
                                        <p:tgtEl>
                                          <p:spTgt spid="200">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00">
                                            <p:txEl>
                                              <p:pRg st="4" end="4"/>
                                            </p:txEl>
                                          </p:spTgt>
                                        </p:tgtEl>
                                        <p:attrNameLst>
                                          <p:attrName>style.visibility</p:attrName>
                                        </p:attrNameLst>
                                      </p:cBhvr>
                                      <p:to>
                                        <p:strVal val="visible"/>
                                      </p:to>
                                    </p:set>
                                    <p:animEffect transition="in" filter="fade">
                                      <p:cBhvr>
                                        <p:cTn id="27" dur="1000"/>
                                        <p:tgtEl>
                                          <p:spTgt spid="200">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00">
                                            <p:txEl>
                                              <p:pRg st="5" end="5"/>
                                            </p:txEl>
                                          </p:spTgt>
                                        </p:tgtEl>
                                        <p:attrNameLst>
                                          <p:attrName>style.visibility</p:attrName>
                                        </p:attrNameLst>
                                      </p:cBhvr>
                                      <p:to>
                                        <p:strVal val="visible"/>
                                      </p:to>
                                    </p:set>
                                    <p:animEffect transition="in" filter="fade">
                                      <p:cBhvr>
                                        <p:cTn id="32" dur="1000"/>
                                        <p:tgtEl>
                                          <p:spTgt spid="200">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200">
                                            <p:txEl>
                                              <p:pRg st="6" end="6"/>
                                            </p:txEl>
                                          </p:spTgt>
                                        </p:tgtEl>
                                        <p:attrNameLst>
                                          <p:attrName>style.visibility</p:attrName>
                                        </p:attrNameLst>
                                      </p:cBhvr>
                                      <p:to>
                                        <p:strVal val="visible"/>
                                      </p:to>
                                    </p:set>
                                    <p:animEffect transition="in" filter="fade">
                                      <p:cBhvr>
                                        <p:cTn id="37" dur="1000"/>
                                        <p:tgtEl>
                                          <p:spTgt spid="200">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200">
                                            <p:txEl>
                                              <p:pRg st="7" end="7"/>
                                            </p:txEl>
                                          </p:spTgt>
                                        </p:tgtEl>
                                        <p:attrNameLst>
                                          <p:attrName>style.visibility</p:attrName>
                                        </p:attrNameLst>
                                      </p:cBhvr>
                                      <p:to>
                                        <p:strVal val="visible"/>
                                      </p:to>
                                    </p:set>
                                    <p:animEffect transition="in" filter="fade">
                                      <p:cBhvr>
                                        <p:cTn id="42" dur="1000"/>
                                        <p:tgtEl>
                                          <p:spTgt spid="200">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34"/>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Applying and Using Context</a:t>
            </a:r>
            <a:endParaRPr/>
          </a:p>
        </p:txBody>
      </p:sp>
      <p:sp>
        <p:nvSpPr>
          <p:cNvPr id="206" name="Google Shape;206;p34"/>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a:t>Be Consistent and Self-Aware</a:t>
            </a:r>
            <a:endParaRPr b="1"/>
          </a:p>
          <a:p>
            <a:pPr marL="457200" lvl="0" indent="-298450" algn="l" rtl="0">
              <a:lnSpc>
                <a:spcPct val="150000"/>
              </a:lnSpc>
              <a:spcBef>
                <a:spcPts val="1600"/>
              </a:spcBef>
              <a:spcAft>
                <a:spcPts val="0"/>
              </a:spcAft>
              <a:buClr>
                <a:srgbClr val="000000"/>
              </a:buClr>
              <a:buSzPts val="1100"/>
              <a:buFont typeface="Arial"/>
              <a:buChar char="●"/>
            </a:pPr>
            <a:r>
              <a:rPr lang="en" sz="1400"/>
              <a:t>Every single announcement, each piece of feedback you leave, every assignment, every file become part of your course as well as your brand. The impression the student will leave with after they have completed your course.</a:t>
            </a:r>
            <a:endParaRPr sz="1400"/>
          </a:p>
          <a:p>
            <a:pPr marL="457200" lvl="0" indent="-298450" algn="l" rtl="0">
              <a:lnSpc>
                <a:spcPct val="150000"/>
              </a:lnSpc>
              <a:spcBef>
                <a:spcPts val="0"/>
              </a:spcBef>
              <a:spcAft>
                <a:spcPts val="0"/>
              </a:spcAft>
              <a:buClr>
                <a:srgbClr val="000000"/>
              </a:buClr>
              <a:buSzPts val="1100"/>
              <a:buFont typeface="Arial"/>
              <a:buChar char="●"/>
            </a:pPr>
            <a:r>
              <a:rPr lang="en" sz="1400"/>
              <a:t>Every time you post you need to be laddering back to your Student Learning Outcomes.</a:t>
            </a:r>
            <a:endParaRPr sz="1400"/>
          </a:p>
          <a:p>
            <a:pPr marL="457200" lvl="0" indent="-298450" algn="l" rtl="0">
              <a:lnSpc>
                <a:spcPct val="150000"/>
              </a:lnSpc>
              <a:spcBef>
                <a:spcPts val="0"/>
              </a:spcBef>
              <a:spcAft>
                <a:spcPts val="0"/>
              </a:spcAft>
              <a:buClr>
                <a:srgbClr val="000000"/>
              </a:buClr>
              <a:buSzPts val="1100"/>
              <a:buFont typeface="Arial"/>
              <a:buChar char="●"/>
            </a:pPr>
            <a:r>
              <a:rPr lang="en" sz="1400"/>
              <a:t>To truly humanize your course your core story needs to be consistent and your personality needs to be </a:t>
            </a:r>
            <a:r>
              <a:rPr lang="en" sz="1400">
                <a:solidFill>
                  <a:srgbClr val="695D46"/>
                </a:solidFill>
              </a:rPr>
              <a:t>consistent</a:t>
            </a:r>
            <a:r>
              <a:rPr lang="en" sz="1400"/>
              <a:t> too.</a:t>
            </a:r>
            <a:endParaRPr sz="1400"/>
          </a:p>
          <a:p>
            <a:pPr marL="0" lvl="0" indent="0" algn="l" rtl="0">
              <a:spcBef>
                <a:spcPts val="0"/>
              </a:spcBef>
              <a:spcAft>
                <a:spcPts val="0"/>
              </a:spcAft>
              <a:buNone/>
            </a:pPr>
            <a:endParaRPr b="1"/>
          </a:p>
          <a:p>
            <a:pPr marL="0" lvl="0" indent="0" algn="l" rtl="0">
              <a:spcBef>
                <a:spcPts val="1600"/>
              </a:spcBef>
              <a:spcAft>
                <a:spcPts val="1600"/>
              </a:spcAft>
              <a:buNone/>
            </a:pPr>
            <a:endParaRPr b="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6">
                                            <p:txEl>
                                              <p:pRg st="0" end="0"/>
                                            </p:txEl>
                                          </p:spTgt>
                                        </p:tgtEl>
                                        <p:attrNameLst>
                                          <p:attrName>style.visibility</p:attrName>
                                        </p:attrNameLst>
                                      </p:cBhvr>
                                      <p:to>
                                        <p:strVal val="visible"/>
                                      </p:to>
                                    </p:set>
                                    <p:animEffect transition="in" filter="fade">
                                      <p:cBhvr>
                                        <p:cTn id="7" dur="1000"/>
                                        <p:tgtEl>
                                          <p:spTgt spid="20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06">
                                            <p:txEl>
                                              <p:pRg st="1" end="1"/>
                                            </p:txEl>
                                          </p:spTgt>
                                        </p:tgtEl>
                                        <p:attrNameLst>
                                          <p:attrName>style.visibility</p:attrName>
                                        </p:attrNameLst>
                                      </p:cBhvr>
                                      <p:to>
                                        <p:strVal val="visible"/>
                                      </p:to>
                                    </p:set>
                                    <p:animEffect transition="in" filter="fade">
                                      <p:cBhvr>
                                        <p:cTn id="12" dur="1000"/>
                                        <p:tgtEl>
                                          <p:spTgt spid="20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06">
                                            <p:txEl>
                                              <p:pRg st="2" end="2"/>
                                            </p:txEl>
                                          </p:spTgt>
                                        </p:tgtEl>
                                        <p:attrNameLst>
                                          <p:attrName>style.visibility</p:attrName>
                                        </p:attrNameLst>
                                      </p:cBhvr>
                                      <p:to>
                                        <p:strVal val="visible"/>
                                      </p:to>
                                    </p:set>
                                    <p:animEffect transition="in" filter="fade">
                                      <p:cBhvr>
                                        <p:cTn id="17" dur="1000"/>
                                        <p:tgtEl>
                                          <p:spTgt spid="20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06">
                                            <p:txEl>
                                              <p:pRg st="3" end="3"/>
                                            </p:txEl>
                                          </p:spTgt>
                                        </p:tgtEl>
                                        <p:attrNameLst>
                                          <p:attrName>style.visibility</p:attrName>
                                        </p:attrNameLst>
                                      </p:cBhvr>
                                      <p:to>
                                        <p:strVal val="visible"/>
                                      </p:to>
                                    </p:set>
                                    <p:animEffect transition="in" filter="fade">
                                      <p:cBhvr>
                                        <p:cTn id="22" dur="1000"/>
                                        <p:tgtEl>
                                          <p:spTgt spid="20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06">
                                            <p:txEl>
                                              <p:pRg st="4" end="4"/>
                                            </p:txEl>
                                          </p:spTgt>
                                        </p:tgtEl>
                                        <p:attrNameLst>
                                          <p:attrName>style.visibility</p:attrName>
                                        </p:attrNameLst>
                                      </p:cBhvr>
                                      <p:to>
                                        <p:strVal val="visible"/>
                                      </p:to>
                                    </p:set>
                                    <p:animEffect transition="in" filter="fade">
                                      <p:cBhvr>
                                        <p:cTn id="27" dur="1000"/>
                                        <p:tgtEl>
                                          <p:spTgt spid="20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06">
                                            <p:txEl>
                                              <p:pRg st="5" end="5"/>
                                            </p:txEl>
                                          </p:spTgt>
                                        </p:tgtEl>
                                        <p:attrNameLst>
                                          <p:attrName>style.visibility</p:attrName>
                                        </p:attrNameLst>
                                      </p:cBhvr>
                                      <p:to>
                                        <p:strVal val="visible"/>
                                      </p:to>
                                    </p:set>
                                    <p:animEffect transition="in" filter="fade">
                                      <p:cBhvr>
                                        <p:cTn id="32" dur="1000"/>
                                        <p:tgtEl>
                                          <p:spTgt spid="20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Google Shape;211;p35"/>
          <p:cNvSpPr txBox="1">
            <a:spLocks noGrp="1"/>
          </p:cNvSpPr>
          <p:nvPr>
            <p:ph type="title"/>
          </p:nvPr>
        </p:nvSpPr>
        <p:spPr>
          <a:xfrm>
            <a:off x="311700" y="464150"/>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Support Options: Online Training Programs</a:t>
            </a:r>
            <a:endParaRPr/>
          </a:p>
        </p:txBody>
      </p:sp>
      <p:sp>
        <p:nvSpPr>
          <p:cNvPr id="212" name="Google Shape;212;p35"/>
          <p:cNvSpPr txBox="1">
            <a:spLocks noGrp="1"/>
          </p:cNvSpPr>
          <p:nvPr>
            <p:ph type="body" idx="1"/>
          </p:nvPr>
        </p:nvSpPr>
        <p:spPr>
          <a:xfrm>
            <a:off x="311700" y="1296275"/>
            <a:ext cx="8520600" cy="33027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None/>
            </a:pPr>
            <a:r>
              <a:rPr lang="en" b="1"/>
              <a:t>Canvas-based SDCCD Online Faculty Certification Program</a:t>
            </a:r>
            <a:endParaRPr b="1"/>
          </a:p>
          <a:p>
            <a:pPr marL="0" lvl="0" indent="0" algn="l" rtl="0">
              <a:lnSpc>
                <a:spcPct val="100000"/>
              </a:lnSpc>
              <a:spcBef>
                <a:spcPts val="0"/>
              </a:spcBef>
              <a:spcAft>
                <a:spcPts val="0"/>
              </a:spcAft>
              <a:buNone/>
            </a:pPr>
            <a:endParaRPr sz="1100" b="1">
              <a:solidFill>
                <a:srgbClr val="000000"/>
              </a:solidFill>
              <a:latin typeface="Arial"/>
              <a:ea typeface="Arial"/>
              <a:cs typeface="Arial"/>
              <a:sym typeface="Arial"/>
            </a:endParaRPr>
          </a:p>
          <a:p>
            <a:pPr marL="457200" lvl="0" indent="-317500" algn="l" rtl="0">
              <a:lnSpc>
                <a:spcPct val="150000"/>
              </a:lnSpc>
              <a:spcBef>
                <a:spcPts val="0"/>
              </a:spcBef>
              <a:spcAft>
                <a:spcPts val="0"/>
              </a:spcAft>
              <a:buClr>
                <a:srgbClr val="000000"/>
              </a:buClr>
              <a:buSzPts val="1400"/>
              <a:buChar char="●"/>
            </a:pPr>
            <a:r>
              <a:rPr lang="en" sz="1400">
                <a:solidFill>
                  <a:srgbClr val="000000"/>
                </a:solidFill>
              </a:rPr>
              <a:t>437 Professors were enrolled in the 2018-2019 cohort</a:t>
            </a:r>
            <a:endParaRPr sz="1400">
              <a:solidFill>
                <a:srgbClr val="000000"/>
              </a:solidFill>
            </a:endParaRPr>
          </a:p>
          <a:p>
            <a:pPr marL="457200" lvl="0" indent="-317500" algn="l" rtl="0">
              <a:lnSpc>
                <a:spcPct val="150000"/>
              </a:lnSpc>
              <a:spcBef>
                <a:spcPts val="0"/>
              </a:spcBef>
              <a:spcAft>
                <a:spcPts val="0"/>
              </a:spcAft>
              <a:buClr>
                <a:srgbClr val="000000"/>
              </a:buClr>
              <a:buSzPts val="1400"/>
              <a:buChar char="●"/>
            </a:pPr>
            <a:r>
              <a:rPr lang="en" sz="1400">
                <a:solidFill>
                  <a:srgbClr val="000000"/>
                </a:solidFill>
              </a:rPr>
              <a:t>96 Professors successfully completed that cohort</a:t>
            </a:r>
            <a:endParaRPr sz="1400">
              <a:solidFill>
                <a:srgbClr val="000000"/>
              </a:solidFill>
            </a:endParaRPr>
          </a:p>
          <a:p>
            <a:pPr marL="457200" lvl="0" indent="-317500" algn="l" rtl="0">
              <a:lnSpc>
                <a:spcPct val="150000"/>
              </a:lnSpc>
              <a:spcBef>
                <a:spcPts val="0"/>
              </a:spcBef>
              <a:spcAft>
                <a:spcPts val="0"/>
              </a:spcAft>
              <a:buClr>
                <a:srgbClr val="000000"/>
              </a:buClr>
              <a:buSzPts val="1400"/>
              <a:buChar char="●"/>
            </a:pPr>
            <a:r>
              <a:rPr lang="en" sz="1400">
                <a:solidFill>
                  <a:srgbClr val="000000"/>
                </a:solidFill>
              </a:rPr>
              <a:t>Currently 195 professors are enrolled in the 2019-2020 cohort. </a:t>
            </a:r>
            <a:endParaRPr sz="1400">
              <a:solidFill>
                <a:srgbClr val="000000"/>
              </a:solidFill>
            </a:endParaRPr>
          </a:p>
          <a:p>
            <a:pPr marL="457200" lvl="0" indent="-317500" algn="l" rtl="0">
              <a:lnSpc>
                <a:spcPct val="150000"/>
              </a:lnSpc>
              <a:spcBef>
                <a:spcPts val="0"/>
              </a:spcBef>
              <a:spcAft>
                <a:spcPts val="0"/>
              </a:spcAft>
              <a:buClr>
                <a:srgbClr val="000000"/>
              </a:buClr>
              <a:buSzPts val="1400"/>
              <a:buChar char="●"/>
            </a:pPr>
            <a:r>
              <a:rPr lang="en" sz="1400">
                <a:solidFill>
                  <a:srgbClr val="000000"/>
                </a:solidFill>
              </a:rPr>
              <a:t>Thats one fifth of all active canvas professors in the District.</a:t>
            </a:r>
            <a:endParaRPr sz="1400">
              <a:solidFill>
                <a:srgbClr val="000000"/>
              </a:solidFill>
            </a:endParaRPr>
          </a:p>
          <a:p>
            <a:pPr marL="457200" lvl="0" indent="-317500" algn="l" rtl="0">
              <a:lnSpc>
                <a:spcPct val="150000"/>
              </a:lnSpc>
              <a:spcBef>
                <a:spcPts val="0"/>
              </a:spcBef>
              <a:spcAft>
                <a:spcPts val="0"/>
              </a:spcAft>
              <a:buClr>
                <a:srgbClr val="000000"/>
              </a:buClr>
              <a:buSzPts val="1400"/>
              <a:buChar char="●"/>
            </a:pPr>
            <a:r>
              <a:rPr lang="en" sz="1400">
                <a:solidFill>
                  <a:srgbClr val="000000"/>
                </a:solidFill>
              </a:rPr>
              <a:t>This course has received positive praise from faculty that have completed it.</a:t>
            </a:r>
            <a:endParaRPr sz="1400">
              <a:solidFill>
                <a:srgbClr val="000000"/>
              </a:solidFill>
            </a:endParaRPr>
          </a:p>
          <a:p>
            <a:pPr marL="457200" lvl="0" indent="-317500" algn="l" rtl="0">
              <a:lnSpc>
                <a:spcPct val="150000"/>
              </a:lnSpc>
              <a:spcBef>
                <a:spcPts val="0"/>
              </a:spcBef>
              <a:spcAft>
                <a:spcPts val="0"/>
              </a:spcAft>
              <a:buClr>
                <a:srgbClr val="000000"/>
              </a:buClr>
              <a:buSzPts val="1400"/>
              <a:buChar char="●"/>
            </a:pPr>
            <a:r>
              <a:rPr lang="en" sz="1400">
                <a:solidFill>
                  <a:srgbClr val="000000"/>
                </a:solidFill>
              </a:rPr>
              <a:t>Submit a request for enrollment at </a:t>
            </a:r>
            <a:r>
              <a:rPr lang="en" sz="1400" u="sng">
                <a:solidFill>
                  <a:schemeClr val="hlink"/>
                </a:solidFill>
                <a:hlinkClick r:id="rId3"/>
              </a:rPr>
              <a:t>http://bit.ly/sdccdofcp</a:t>
            </a:r>
            <a:r>
              <a:rPr lang="en" sz="1400">
                <a:solidFill>
                  <a:srgbClr val="000000"/>
                </a:solidFill>
              </a:rPr>
              <a:t>.</a:t>
            </a:r>
            <a:endParaRPr sz="1400">
              <a:solidFill>
                <a:srgbClr val="000000"/>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16"/>
        <p:cNvGrpSpPr/>
        <p:nvPr/>
      </p:nvGrpSpPr>
      <p:grpSpPr>
        <a:xfrm>
          <a:off x="0" y="0"/>
          <a:ext cx="0" cy="0"/>
          <a:chOff x="0" y="0"/>
          <a:chExt cx="0" cy="0"/>
        </a:xfrm>
      </p:grpSpPr>
      <p:sp>
        <p:nvSpPr>
          <p:cNvPr id="217" name="Google Shape;217;p36"/>
          <p:cNvSpPr txBox="1">
            <a:spLocks noGrp="1"/>
          </p:cNvSpPr>
          <p:nvPr>
            <p:ph type="title"/>
          </p:nvPr>
        </p:nvSpPr>
        <p:spPr>
          <a:xfrm>
            <a:off x="311700" y="5589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Professor testimonial </a:t>
            </a:r>
            <a:endParaRPr/>
          </a:p>
        </p:txBody>
      </p:sp>
      <p:pic>
        <p:nvPicPr>
          <p:cNvPr id="218" name="Google Shape;218;p36" title="ken2">
            <a:hlinkClick r:id="rId3"/>
          </p:cNvPr>
          <p:cNvPicPr preferRelativeResize="0"/>
          <p:nvPr/>
        </p:nvPicPr>
        <p:blipFill>
          <a:blip r:embed="rId4">
            <a:alphaModFix/>
          </a:blip>
          <a:stretch>
            <a:fillRect/>
          </a:stretch>
        </p:blipFill>
        <p:spPr>
          <a:xfrm>
            <a:off x="2286000" y="1314150"/>
            <a:ext cx="4572000" cy="3429000"/>
          </a:xfrm>
          <a:prstGeom prst="rect">
            <a:avLst/>
          </a:prstGeom>
          <a:noFill/>
          <a:ln>
            <a:noFill/>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22"/>
        <p:cNvGrpSpPr/>
        <p:nvPr/>
      </p:nvGrpSpPr>
      <p:grpSpPr>
        <a:xfrm>
          <a:off x="0" y="0"/>
          <a:ext cx="0" cy="0"/>
          <a:chOff x="0" y="0"/>
          <a:chExt cx="0" cy="0"/>
        </a:xfrm>
      </p:grpSpPr>
      <p:sp>
        <p:nvSpPr>
          <p:cNvPr id="223" name="Google Shape;223;p37"/>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Rechelle Testimonial</a:t>
            </a:r>
            <a:endParaRPr/>
          </a:p>
        </p:txBody>
      </p:sp>
      <p:pic>
        <p:nvPicPr>
          <p:cNvPr id="224" name="Google Shape;224;p37" title="rech2">
            <a:hlinkClick r:id="rId3"/>
          </p:cNvPr>
          <p:cNvPicPr preferRelativeResize="0"/>
          <p:nvPr/>
        </p:nvPicPr>
        <p:blipFill>
          <a:blip r:embed="rId4">
            <a:alphaModFix/>
          </a:blip>
          <a:stretch>
            <a:fillRect/>
          </a:stretch>
        </p:blipFill>
        <p:spPr>
          <a:xfrm>
            <a:off x="2286000" y="1278100"/>
            <a:ext cx="4572000" cy="3429000"/>
          </a:xfrm>
          <a:prstGeom prst="rect">
            <a:avLst/>
          </a:prstGeom>
          <a:noFill/>
          <a:ln>
            <a:noFill/>
          </a:ln>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Google Shape;229;p38"/>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Support Options: Face-to-Face Support</a:t>
            </a:r>
            <a:endParaRPr/>
          </a:p>
        </p:txBody>
      </p:sp>
      <p:sp>
        <p:nvSpPr>
          <p:cNvPr id="230" name="Google Shape;230;p38"/>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400" b="1"/>
              <a:t>ONE-ON-ONE SUPPORT</a:t>
            </a:r>
            <a:endParaRPr sz="1400" b="1"/>
          </a:p>
          <a:p>
            <a:pPr marL="457200" lvl="0" indent="-317500" algn="l" rtl="0">
              <a:spcBef>
                <a:spcPts val="1600"/>
              </a:spcBef>
              <a:spcAft>
                <a:spcPts val="0"/>
              </a:spcAft>
              <a:buSzPts val="1400"/>
              <a:buChar char="●"/>
            </a:pPr>
            <a:r>
              <a:rPr lang="en" sz="1400"/>
              <a:t>We offer One-On-One Assistance. Either meet in our lab, or online via Zoom</a:t>
            </a:r>
            <a:endParaRPr sz="1400"/>
          </a:p>
          <a:p>
            <a:pPr marL="457200" lvl="0" indent="-317500" algn="l" rtl="0">
              <a:spcBef>
                <a:spcPts val="0"/>
              </a:spcBef>
              <a:spcAft>
                <a:spcPts val="0"/>
              </a:spcAft>
              <a:buSzPts val="1400"/>
              <a:buChar char="●"/>
            </a:pPr>
            <a:r>
              <a:rPr lang="en" sz="1400"/>
              <a:t>We can help you with technical issues you are having with Canvas</a:t>
            </a:r>
            <a:endParaRPr sz="1400"/>
          </a:p>
          <a:p>
            <a:pPr marL="457200" lvl="0" indent="-317500" algn="l" rtl="0">
              <a:spcBef>
                <a:spcPts val="0"/>
              </a:spcBef>
              <a:spcAft>
                <a:spcPts val="0"/>
              </a:spcAft>
              <a:buSzPts val="1400"/>
              <a:buChar char="●"/>
            </a:pPr>
            <a:r>
              <a:rPr lang="en" sz="1400"/>
              <a:t>Course design</a:t>
            </a:r>
            <a:endParaRPr sz="1400"/>
          </a:p>
          <a:p>
            <a:pPr marL="457200" lvl="0" indent="-317500" algn="l" rtl="0">
              <a:spcBef>
                <a:spcPts val="0"/>
              </a:spcBef>
              <a:spcAft>
                <a:spcPts val="0"/>
              </a:spcAft>
              <a:buSzPts val="1400"/>
              <a:buChar char="●"/>
            </a:pPr>
            <a:r>
              <a:rPr lang="en" sz="1400"/>
              <a:t>Assistance in Humanizing your course</a:t>
            </a:r>
            <a:endParaRPr sz="1400"/>
          </a:p>
          <a:p>
            <a:pPr marL="457200" lvl="0" indent="-317500" algn="l" rtl="0">
              <a:spcBef>
                <a:spcPts val="0"/>
              </a:spcBef>
              <a:spcAft>
                <a:spcPts val="0"/>
              </a:spcAft>
              <a:buSzPts val="1400"/>
              <a:buChar char="●"/>
            </a:pPr>
            <a:r>
              <a:rPr lang="en" sz="1400"/>
              <a:t>We can also help you establish context in your course as well</a:t>
            </a:r>
            <a:endParaRPr sz="1400"/>
          </a:p>
          <a:p>
            <a:pPr marL="0" lvl="0" indent="0" algn="l" rtl="0">
              <a:spcBef>
                <a:spcPts val="1600"/>
              </a:spcBef>
              <a:spcAft>
                <a:spcPts val="0"/>
              </a:spcAft>
              <a:buNone/>
            </a:pPr>
            <a:r>
              <a:rPr lang="en" sz="1400" b="1"/>
              <a:t>WORKSHOPS</a:t>
            </a:r>
            <a:endParaRPr sz="1400" b="1"/>
          </a:p>
          <a:p>
            <a:pPr marL="457200" lvl="0" indent="-317500" algn="l" rtl="0">
              <a:spcBef>
                <a:spcPts val="1600"/>
              </a:spcBef>
              <a:spcAft>
                <a:spcPts val="0"/>
              </a:spcAft>
              <a:buSzPts val="1400"/>
              <a:buChar char="●"/>
            </a:pPr>
            <a:r>
              <a:rPr lang="en" sz="1400"/>
              <a:t>We will have ongoing workshops throughout each semester</a:t>
            </a:r>
            <a:endParaRPr sz="1400"/>
          </a:p>
          <a:p>
            <a:pPr marL="457200" lvl="0" indent="-317500" algn="l" rtl="0">
              <a:spcBef>
                <a:spcPts val="0"/>
              </a:spcBef>
              <a:spcAft>
                <a:spcPts val="0"/>
              </a:spcAft>
              <a:buSzPts val="1400"/>
              <a:buChar char="●"/>
            </a:pPr>
            <a:r>
              <a:rPr lang="en" sz="1400"/>
              <a:t>We also provide focused department workshops as well</a:t>
            </a:r>
            <a:endParaRPr sz="1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30">
                                            <p:txEl>
                                              <p:pRg st="0" end="0"/>
                                            </p:txEl>
                                          </p:spTgt>
                                        </p:tgtEl>
                                        <p:attrNameLst>
                                          <p:attrName>style.visibility</p:attrName>
                                        </p:attrNameLst>
                                      </p:cBhvr>
                                      <p:to>
                                        <p:strVal val="visible"/>
                                      </p:to>
                                    </p:set>
                                    <p:animEffect transition="in" filter="fade">
                                      <p:cBhvr>
                                        <p:cTn id="7" dur="1000"/>
                                        <p:tgtEl>
                                          <p:spTgt spid="23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30">
                                            <p:txEl>
                                              <p:pRg st="1" end="1"/>
                                            </p:txEl>
                                          </p:spTgt>
                                        </p:tgtEl>
                                        <p:attrNameLst>
                                          <p:attrName>style.visibility</p:attrName>
                                        </p:attrNameLst>
                                      </p:cBhvr>
                                      <p:to>
                                        <p:strVal val="visible"/>
                                      </p:to>
                                    </p:set>
                                    <p:animEffect transition="in" filter="fade">
                                      <p:cBhvr>
                                        <p:cTn id="12" dur="1000"/>
                                        <p:tgtEl>
                                          <p:spTgt spid="23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30">
                                            <p:txEl>
                                              <p:pRg st="2" end="2"/>
                                            </p:txEl>
                                          </p:spTgt>
                                        </p:tgtEl>
                                        <p:attrNameLst>
                                          <p:attrName>style.visibility</p:attrName>
                                        </p:attrNameLst>
                                      </p:cBhvr>
                                      <p:to>
                                        <p:strVal val="visible"/>
                                      </p:to>
                                    </p:set>
                                    <p:animEffect transition="in" filter="fade">
                                      <p:cBhvr>
                                        <p:cTn id="17" dur="1000"/>
                                        <p:tgtEl>
                                          <p:spTgt spid="230">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30">
                                            <p:txEl>
                                              <p:pRg st="3" end="3"/>
                                            </p:txEl>
                                          </p:spTgt>
                                        </p:tgtEl>
                                        <p:attrNameLst>
                                          <p:attrName>style.visibility</p:attrName>
                                        </p:attrNameLst>
                                      </p:cBhvr>
                                      <p:to>
                                        <p:strVal val="visible"/>
                                      </p:to>
                                    </p:set>
                                    <p:animEffect transition="in" filter="fade">
                                      <p:cBhvr>
                                        <p:cTn id="22" dur="1000"/>
                                        <p:tgtEl>
                                          <p:spTgt spid="230">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30">
                                            <p:txEl>
                                              <p:pRg st="4" end="4"/>
                                            </p:txEl>
                                          </p:spTgt>
                                        </p:tgtEl>
                                        <p:attrNameLst>
                                          <p:attrName>style.visibility</p:attrName>
                                        </p:attrNameLst>
                                      </p:cBhvr>
                                      <p:to>
                                        <p:strVal val="visible"/>
                                      </p:to>
                                    </p:set>
                                    <p:animEffect transition="in" filter="fade">
                                      <p:cBhvr>
                                        <p:cTn id="27" dur="1000"/>
                                        <p:tgtEl>
                                          <p:spTgt spid="230">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30">
                                            <p:txEl>
                                              <p:pRg st="5" end="5"/>
                                            </p:txEl>
                                          </p:spTgt>
                                        </p:tgtEl>
                                        <p:attrNameLst>
                                          <p:attrName>style.visibility</p:attrName>
                                        </p:attrNameLst>
                                      </p:cBhvr>
                                      <p:to>
                                        <p:strVal val="visible"/>
                                      </p:to>
                                    </p:set>
                                    <p:animEffect transition="in" filter="fade">
                                      <p:cBhvr>
                                        <p:cTn id="32" dur="1000"/>
                                        <p:tgtEl>
                                          <p:spTgt spid="230">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230">
                                            <p:txEl>
                                              <p:pRg st="6" end="6"/>
                                            </p:txEl>
                                          </p:spTgt>
                                        </p:tgtEl>
                                        <p:attrNameLst>
                                          <p:attrName>style.visibility</p:attrName>
                                        </p:attrNameLst>
                                      </p:cBhvr>
                                      <p:to>
                                        <p:strVal val="visible"/>
                                      </p:to>
                                    </p:set>
                                    <p:animEffect transition="in" filter="fade">
                                      <p:cBhvr>
                                        <p:cTn id="37" dur="1000"/>
                                        <p:tgtEl>
                                          <p:spTgt spid="230">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230">
                                            <p:txEl>
                                              <p:pRg st="7" end="7"/>
                                            </p:txEl>
                                          </p:spTgt>
                                        </p:tgtEl>
                                        <p:attrNameLst>
                                          <p:attrName>style.visibility</p:attrName>
                                        </p:attrNameLst>
                                      </p:cBhvr>
                                      <p:to>
                                        <p:strVal val="visible"/>
                                      </p:to>
                                    </p:set>
                                    <p:animEffect transition="in" filter="fade">
                                      <p:cBhvr>
                                        <p:cTn id="42" dur="1000"/>
                                        <p:tgtEl>
                                          <p:spTgt spid="230">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230">
                                            <p:txEl>
                                              <p:pRg st="8" end="8"/>
                                            </p:txEl>
                                          </p:spTgt>
                                        </p:tgtEl>
                                        <p:attrNameLst>
                                          <p:attrName>style.visibility</p:attrName>
                                        </p:attrNameLst>
                                      </p:cBhvr>
                                      <p:to>
                                        <p:strVal val="visible"/>
                                      </p:to>
                                    </p:set>
                                    <p:animEffect transition="in" filter="fade">
                                      <p:cBhvr>
                                        <p:cTn id="47" dur="1000"/>
                                        <p:tgtEl>
                                          <p:spTgt spid="230">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34"/>
        <p:cNvGrpSpPr/>
        <p:nvPr/>
      </p:nvGrpSpPr>
      <p:grpSpPr>
        <a:xfrm>
          <a:off x="0" y="0"/>
          <a:ext cx="0" cy="0"/>
          <a:chOff x="0" y="0"/>
          <a:chExt cx="0" cy="0"/>
        </a:xfrm>
      </p:grpSpPr>
      <p:sp>
        <p:nvSpPr>
          <p:cNvPr id="235" name="Google Shape;235;p39"/>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Professor Testimonial</a:t>
            </a:r>
            <a:endParaRPr/>
          </a:p>
        </p:txBody>
      </p:sp>
      <p:pic>
        <p:nvPicPr>
          <p:cNvPr id="236" name="Google Shape;236;p39" title="billoplp">
            <a:hlinkClick r:id="rId3"/>
          </p:cNvPr>
          <p:cNvPicPr preferRelativeResize="0"/>
          <p:nvPr/>
        </p:nvPicPr>
        <p:blipFill>
          <a:blip r:embed="rId4">
            <a:alphaModFix/>
          </a:blip>
          <a:stretch>
            <a:fillRect/>
          </a:stretch>
        </p:blipFill>
        <p:spPr>
          <a:xfrm>
            <a:off x="1788625" y="1152425"/>
            <a:ext cx="4572000" cy="3429000"/>
          </a:xfrm>
          <a:prstGeom prst="rect">
            <a:avLst/>
          </a:prstGeom>
          <a:noFill/>
          <a:ln>
            <a:noFill/>
          </a:ln>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240"/>
        <p:cNvGrpSpPr/>
        <p:nvPr/>
      </p:nvGrpSpPr>
      <p:grpSpPr>
        <a:xfrm>
          <a:off x="0" y="0"/>
          <a:ext cx="0" cy="0"/>
          <a:chOff x="0" y="0"/>
          <a:chExt cx="0" cy="0"/>
        </a:xfrm>
      </p:grpSpPr>
      <p:sp>
        <p:nvSpPr>
          <p:cNvPr id="241" name="Google Shape;241;p40"/>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CONTACT INFORMATION</a:t>
            </a:r>
            <a:endParaRPr/>
          </a:p>
        </p:txBody>
      </p:sp>
      <p:sp>
        <p:nvSpPr>
          <p:cNvPr id="242" name="Google Shape;242;p40"/>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457200" lvl="0" indent="-317500" algn="l" rtl="0">
              <a:spcBef>
                <a:spcPts val="0"/>
              </a:spcBef>
              <a:spcAft>
                <a:spcPts val="0"/>
              </a:spcAft>
              <a:buSzPts val="1400"/>
              <a:buChar char="●"/>
            </a:pPr>
            <a:r>
              <a:rPr lang="en" sz="1400"/>
              <a:t>SDCCD OLP NUMBER: 619-388-7330</a:t>
            </a:r>
            <a:endParaRPr sz="1400"/>
          </a:p>
          <a:p>
            <a:pPr marL="457200" lvl="0" indent="-317500" algn="l" rtl="0">
              <a:spcBef>
                <a:spcPts val="0"/>
              </a:spcBef>
              <a:spcAft>
                <a:spcPts val="0"/>
              </a:spcAft>
              <a:buSzPts val="1400"/>
              <a:buChar char="●"/>
            </a:pPr>
            <a:r>
              <a:rPr lang="en" sz="1400"/>
              <a:t>CHRIS RODGERS:</a:t>
            </a:r>
            <a:r>
              <a:rPr lang="en" sz="1400" b="1"/>
              <a:t> </a:t>
            </a:r>
            <a:r>
              <a:rPr lang="en" sz="1400"/>
              <a:t>619-388-7331 - crodgers@sdccd.edu</a:t>
            </a:r>
            <a:endParaRPr sz="1400"/>
          </a:p>
          <a:p>
            <a:pPr marL="457200" lvl="0" indent="-317500" algn="l" rtl="0">
              <a:spcBef>
                <a:spcPts val="0"/>
              </a:spcBef>
              <a:spcAft>
                <a:spcPts val="0"/>
              </a:spcAft>
              <a:buSzPts val="1400"/>
              <a:buChar char="●"/>
            </a:pPr>
            <a:r>
              <a:rPr lang="en" sz="1400"/>
              <a:t>TRENTON TIDWELL: 619-388-7327 - ttidwell@sdccd.edu</a:t>
            </a:r>
            <a:endParaRPr sz="1400"/>
          </a:p>
          <a:p>
            <a:pPr marL="457200" lvl="0" indent="-317500" algn="l" rtl="0">
              <a:spcBef>
                <a:spcPts val="0"/>
              </a:spcBef>
              <a:spcAft>
                <a:spcPts val="0"/>
              </a:spcAft>
              <a:buSzPts val="1400"/>
              <a:buChar char="●"/>
            </a:pPr>
            <a:r>
              <a:rPr lang="en" sz="1400"/>
              <a:t>PETER TEA: ptea@sdccd.edu</a:t>
            </a:r>
            <a:endParaRPr sz="1400"/>
          </a:p>
          <a:p>
            <a:pPr marL="457200" lvl="0" indent="-317500" algn="l" rtl="0">
              <a:spcBef>
                <a:spcPts val="0"/>
              </a:spcBef>
              <a:spcAft>
                <a:spcPts val="0"/>
              </a:spcAft>
              <a:buSzPts val="1400"/>
              <a:buChar char="●"/>
            </a:pPr>
            <a:r>
              <a:rPr lang="en" sz="1400"/>
              <a:t>CANVAS FACULTY SUPPORT: 1-844-612-7422</a:t>
            </a:r>
            <a:endParaRPr sz="1400"/>
          </a:p>
          <a:p>
            <a:pPr marL="457200" lvl="0" indent="-317500" algn="l" rtl="0">
              <a:spcBef>
                <a:spcPts val="0"/>
              </a:spcBef>
              <a:spcAft>
                <a:spcPts val="0"/>
              </a:spcAft>
              <a:buSzPts val="1400"/>
              <a:buChar char="●"/>
            </a:pPr>
            <a:r>
              <a:rPr lang="en" sz="1400"/>
              <a:t>CANVAS STUDENT SUPPORT: 1-844-612-7421</a:t>
            </a:r>
            <a:endParaRPr sz="1400"/>
          </a:p>
          <a:p>
            <a:pPr marL="0" lvl="0" indent="0" algn="l" rtl="0">
              <a:spcBef>
                <a:spcPts val="1600"/>
              </a:spcBef>
              <a:spcAft>
                <a:spcPts val="1600"/>
              </a:spcAft>
              <a:buNone/>
            </a:pPr>
            <a:r>
              <a:rPr lang="en" sz="1400"/>
              <a:t>We encourage you to contact us with any questions you may have or to schedule an appointment. </a:t>
            </a:r>
            <a:endParaRPr sz="1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42">
                                            <p:txEl>
                                              <p:pRg st="0" end="0"/>
                                            </p:txEl>
                                          </p:spTgt>
                                        </p:tgtEl>
                                        <p:attrNameLst>
                                          <p:attrName>style.visibility</p:attrName>
                                        </p:attrNameLst>
                                      </p:cBhvr>
                                      <p:to>
                                        <p:strVal val="visible"/>
                                      </p:to>
                                    </p:set>
                                    <p:animEffect transition="in" filter="fade">
                                      <p:cBhvr>
                                        <p:cTn id="7" dur="1000"/>
                                        <p:tgtEl>
                                          <p:spTgt spid="24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42">
                                            <p:txEl>
                                              <p:pRg st="1" end="1"/>
                                            </p:txEl>
                                          </p:spTgt>
                                        </p:tgtEl>
                                        <p:attrNameLst>
                                          <p:attrName>style.visibility</p:attrName>
                                        </p:attrNameLst>
                                      </p:cBhvr>
                                      <p:to>
                                        <p:strVal val="visible"/>
                                      </p:to>
                                    </p:set>
                                    <p:animEffect transition="in" filter="fade">
                                      <p:cBhvr>
                                        <p:cTn id="12" dur="1000"/>
                                        <p:tgtEl>
                                          <p:spTgt spid="24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42">
                                            <p:txEl>
                                              <p:pRg st="2" end="2"/>
                                            </p:txEl>
                                          </p:spTgt>
                                        </p:tgtEl>
                                        <p:attrNameLst>
                                          <p:attrName>style.visibility</p:attrName>
                                        </p:attrNameLst>
                                      </p:cBhvr>
                                      <p:to>
                                        <p:strVal val="visible"/>
                                      </p:to>
                                    </p:set>
                                    <p:animEffect transition="in" filter="fade">
                                      <p:cBhvr>
                                        <p:cTn id="17" dur="1000"/>
                                        <p:tgtEl>
                                          <p:spTgt spid="24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42">
                                            <p:txEl>
                                              <p:pRg st="3" end="3"/>
                                            </p:txEl>
                                          </p:spTgt>
                                        </p:tgtEl>
                                        <p:attrNameLst>
                                          <p:attrName>style.visibility</p:attrName>
                                        </p:attrNameLst>
                                      </p:cBhvr>
                                      <p:to>
                                        <p:strVal val="visible"/>
                                      </p:to>
                                    </p:set>
                                    <p:animEffect transition="in" filter="fade">
                                      <p:cBhvr>
                                        <p:cTn id="22" dur="1000"/>
                                        <p:tgtEl>
                                          <p:spTgt spid="24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42">
                                            <p:txEl>
                                              <p:pRg st="4" end="4"/>
                                            </p:txEl>
                                          </p:spTgt>
                                        </p:tgtEl>
                                        <p:attrNameLst>
                                          <p:attrName>style.visibility</p:attrName>
                                        </p:attrNameLst>
                                      </p:cBhvr>
                                      <p:to>
                                        <p:strVal val="visible"/>
                                      </p:to>
                                    </p:set>
                                    <p:animEffect transition="in" filter="fade">
                                      <p:cBhvr>
                                        <p:cTn id="27" dur="1000"/>
                                        <p:tgtEl>
                                          <p:spTgt spid="24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242">
                                            <p:txEl>
                                              <p:pRg st="5" end="5"/>
                                            </p:txEl>
                                          </p:spTgt>
                                        </p:tgtEl>
                                        <p:attrNameLst>
                                          <p:attrName>style.visibility</p:attrName>
                                        </p:attrNameLst>
                                      </p:cBhvr>
                                      <p:to>
                                        <p:strVal val="visible"/>
                                      </p:to>
                                    </p:set>
                                    <p:animEffect transition="in" filter="fade">
                                      <p:cBhvr>
                                        <p:cTn id="32" dur="1000"/>
                                        <p:tgtEl>
                                          <p:spTgt spid="24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242">
                                            <p:txEl>
                                              <p:pRg st="6" end="6"/>
                                            </p:txEl>
                                          </p:spTgt>
                                        </p:tgtEl>
                                        <p:attrNameLst>
                                          <p:attrName>style.visibility</p:attrName>
                                        </p:attrNameLst>
                                      </p:cBhvr>
                                      <p:to>
                                        <p:strVal val="visible"/>
                                      </p:to>
                                    </p:set>
                                    <p:animEffect transition="in" filter="fade">
                                      <p:cBhvr>
                                        <p:cTn id="37" dur="1000"/>
                                        <p:tgtEl>
                                          <p:spTgt spid="24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5"/>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The Online Learning Pathways</a:t>
            </a:r>
            <a:endParaRPr/>
          </a:p>
        </p:txBody>
      </p:sp>
      <p:sp>
        <p:nvSpPr>
          <p:cNvPr id="86" name="Google Shape;86;p15"/>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a:t>OBJECTIVES</a:t>
            </a:r>
            <a:endParaRPr b="1"/>
          </a:p>
          <a:p>
            <a:pPr marL="457200" lvl="0" indent="-317500" algn="l" rtl="0">
              <a:spcBef>
                <a:spcPts val="1600"/>
              </a:spcBef>
              <a:spcAft>
                <a:spcPts val="0"/>
              </a:spcAft>
              <a:buSzPts val="1400"/>
              <a:buChar char="●"/>
            </a:pPr>
            <a:r>
              <a:rPr lang="en" sz="1400"/>
              <a:t>Explain the importance of Humanizing through Context.</a:t>
            </a:r>
            <a:endParaRPr sz="1400"/>
          </a:p>
          <a:p>
            <a:pPr marL="457200" lvl="0" indent="-317500" algn="l" rtl="0">
              <a:spcBef>
                <a:spcPts val="0"/>
              </a:spcBef>
              <a:spcAft>
                <a:spcPts val="0"/>
              </a:spcAft>
              <a:buSzPts val="1400"/>
              <a:buChar char="●"/>
            </a:pPr>
            <a:r>
              <a:rPr lang="en" sz="1400"/>
              <a:t>Outline issues we have personally seen with online student success.</a:t>
            </a:r>
            <a:endParaRPr sz="1400"/>
          </a:p>
          <a:p>
            <a:pPr marL="457200" lvl="0" indent="-317500" algn="l" rtl="0">
              <a:spcBef>
                <a:spcPts val="0"/>
              </a:spcBef>
              <a:spcAft>
                <a:spcPts val="0"/>
              </a:spcAft>
              <a:buSzPts val="1400"/>
              <a:buChar char="●"/>
            </a:pPr>
            <a:r>
              <a:rPr lang="en" sz="1400"/>
              <a:t>Showcase student issues and recommendations. </a:t>
            </a:r>
            <a:endParaRPr sz="1400"/>
          </a:p>
          <a:p>
            <a:pPr marL="457200" lvl="0" indent="-317500" algn="l" rtl="0">
              <a:spcBef>
                <a:spcPts val="0"/>
              </a:spcBef>
              <a:spcAft>
                <a:spcPts val="0"/>
              </a:spcAft>
              <a:buSzPts val="1400"/>
              <a:buChar char="●"/>
            </a:pPr>
            <a:r>
              <a:rPr lang="en" sz="1400"/>
              <a:t>Explain how the SDCCD OLP Department can help you as a faculty humanize your course through Context.</a:t>
            </a:r>
            <a:endParaRPr sz="1400"/>
          </a:p>
          <a:p>
            <a:pPr marL="457200" lvl="0" indent="-317500" algn="l" rtl="0">
              <a:spcBef>
                <a:spcPts val="0"/>
              </a:spcBef>
              <a:spcAft>
                <a:spcPts val="0"/>
              </a:spcAft>
              <a:buSzPts val="1400"/>
              <a:buChar char="●"/>
            </a:pPr>
            <a:r>
              <a:rPr lang="en" sz="1400"/>
              <a:t>Showcase faculty, their online course experience, along with their experience with the SDCCD OLP Department.</a:t>
            </a:r>
            <a:endParaRPr sz="1400"/>
          </a:p>
          <a:p>
            <a:pPr marL="457200" lvl="0" indent="0" algn="l" rtl="0">
              <a:spcBef>
                <a:spcPts val="1600"/>
              </a:spcBef>
              <a:spcAft>
                <a:spcPts val="1600"/>
              </a:spcAft>
              <a:buNone/>
            </a:pP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6">
                                            <p:txEl>
                                              <p:pRg st="0" end="0"/>
                                            </p:txEl>
                                          </p:spTgt>
                                        </p:tgtEl>
                                        <p:attrNameLst>
                                          <p:attrName>style.visibility</p:attrName>
                                        </p:attrNameLst>
                                      </p:cBhvr>
                                      <p:to>
                                        <p:strVal val="visible"/>
                                      </p:to>
                                    </p:set>
                                    <p:animEffect transition="in" filter="fade">
                                      <p:cBhvr>
                                        <p:cTn id="7" dur="1000"/>
                                        <p:tgtEl>
                                          <p:spTgt spid="8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6">
                                            <p:txEl>
                                              <p:pRg st="1" end="1"/>
                                            </p:txEl>
                                          </p:spTgt>
                                        </p:tgtEl>
                                        <p:attrNameLst>
                                          <p:attrName>style.visibility</p:attrName>
                                        </p:attrNameLst>
                                      </p:cBhvr>
                                      <p:to>
                                        <p:strVal val="visible"/>
                                      </p:to>
                                    </p:set>
                                    <p:animEffect transition="in" filter="fade">
                                      <p:cBhvr>
                                        <p:cTn id="12" dur="1000"/>
                                        <p:tgtEl>
                                          <p:spTgt spid="8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6">
                                            <p:txEl>
                                              <p:pRg st="2" end="2"/>
                                            </p:txEl>
                                          </p:spTgt>
                                        </p:tgtEl>
                                        <p:attrNameLst>
                                          <p:attrName>style.visibility</p:attrName>
                                        </p:attrNameLst>
                                      </p:cBhvr>
                                      <p:to>
                                        <p:strVal val="visible"/>
                                      </p:to>
                                    </p:set>
                                    <p:animEffect transition="in" filter="fade">
                                      <p:cBhvr>
                                        <p:cTn id="17" dur="1000"/>
                                        <p:tgtEl>
                                          <p:spTgt spid="8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86">
                                            <p:txEl>
                                              <p:pRg st="3" end="3"/>
                                            </p:txEl>
                                          </p:spTgt>
                                        </p:tgtEl>
                                        <p:attrNameLst>
                                          <p:attrName>style.visibility</p:attrName>
                                        </p:attrNameLst>
                                      </p:cBhvr>
                                      <p:to>
                                        <p:strVal val="visible"/>
                                      </p:to>
                                    </p:set>
                                    <p:animEffect transition="in" filter="fade">
                                      <p:cBhvr>
                                        <p:cTn id="22" dur="1000"/>
                                        <p:tgtEl>
                                          <p:spTgt spid="8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86">
                                            <p:txEl>
                                              <p:pRg st="4" end="4"/>
                                            </p:txEl>
                                          </p:spTgt>
                                        </p:tgtEl>
                                        <p:attrNameLst>
                                          <p:attrName>style.visibility</p:attrName>
                                        </p:attrNameLst>
                                      </p:cBhvr>
                                      <p:to>
                                        <p:strVal val="visible"/>
                                      </p:to>
                                    </p:set>
                                    <p:animEffect transition="in" filter="fade">
                                      <p:cBhvr>
                                        <p:cTn id="27" dur="1000"/>
                                        <p:tgtEl>
                                          <p:spTgt spid="8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86">
                                            <p:txEl>
                                              <p:pRg st="5" end="5"/>
                                            </p:txEl>
                                          </p:spTgt>
                                        </p:tgtEl>
                                        <p:attrNameLst>
                                          <p:attrName>style.visibility</p:attrName>
                                        </p:attrNameLst>
                                      </p:cBhvr>
                                      <p:to>
                                        <p:strVal val="visible"/>
                                      </p:to>
                                    </p:set>
                                    <p:animEffect transition="in" filter="fade">
                                      <p:cBhvr>
                                        <p:cTn id="32" dur="1000"/>
                                        <p:tgtEl>
                                          <p:spTgt spid="8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86">
                                            <p:txEl>
                                              <p:pRg st="6" end="6"/>
                                            </p:txEl>
                                          </p:spTgt>
                                        </p:tgtEl>
                                        <p:attrNameLst>
                                          <p:attrName>style.visibility</p:attrName>
                                        </p:attrNameLst>
                                      </p:cBhvr>
                                      <p:to>
                                        <p:strVal val="visible"/>
                                      </p:to>
                                    </p:set>
                                    <p:animEffect transition="in" filter="fade">
                                      <p:cBhvr>
                                        <p:cTn id="37" dur="1000"/>
                                        <p:tgtEl>
                                          <p:spTgt spid="8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6"/>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What is Humanized Context?</a:t>
            </a:r>
            <a:endParaRPr/>
          </a:p>
        </p:txBody>
      </p:sp>
      <p:sp>
        <p:nvSpPr>
          <p:cNvPr id="92" name="Google Shape;92;p16"/>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400" i="1"/>
              <a:t>Content is King but Context is God ~ Gary Vaynerchuk</a:t>
            </a:r>
            <a:endParaRPr sz="1400" i="1"/>
          </a:p>
          <a:p>
            <a:pPr marL="457200" lvl="0" indent="-317500" algn="l" rtl="0">
              <a:spcBef>
                <a:spcPts val="1600"/>
              </a:spcBef>
              <a:spcAft>
                <a:spcPts val="0"/>
              </a:spcAft>
              <a:buClr>
                <a:srgbClr val="000000"/>
              </a:buClr>
              <a:buSzPts val="1400"/>
              <a:buFont typeface="Arial"/>
              <a:buChar char="●"/>
            </a:pPr>
            <a:r>
              <a:rPr lang="en" sz="1400"/>
              <a:t>Context is a practical tool that will help you build value, meaning, trust and interest for the student.</a:t>
            </a:r>
            <a:endParaRPr sz="1400"/>
          </a:p>
          <a:p>
            <a:pPr marL="457200" lvl="0" indent="-317500" algn="l" rtl="0">
              <a:spcBef>
                <a:spcPts val="0"/>
              </a:spcBef>
              <a:spcAft>
                <a:spcPts val="0"/>
              </a:spcAft>
              <a:buClr>
                <a:srgbClr val="000000"/>
              </a:buClr>
              <a:buSzPts val="1400"/>
              <a:buFont typeface="Arial"/>
              <a:buChar char="●"/>
            </a:pPr>
            <a:r>
              <a:rPr lang="en" sz="1400"/>
              <a:t>The word "context" has an abstract definition. Merriam-Webster dictionary, context is defined as "The parts of a discourse that surround a word or passage and can throw light on its meaning".</a:t>
            </a:r>
            <a:endParaRPr sz="1400"/>
          </a:p>
          <a:p>
            <a:pPr marL="457200" lvl="0" indent="-317500" algn="l" rtl="0">
              <a:spcBef>
                <a:spcPts val="0"/>
              </a:spcBef>
              <a:spcAft>
                <a:spcPts val="0"/>
              </a:spcAft>
              <a:buSzPts val="1400"/>
              <a:buChar char="●"/>
            </a:pPr>
            <a:r>
              <a:rPr lang="en" sz="1400"/>
              <a:t>Context can be basically anything that bridges the gap between you and your student. Anything that could potentially elevate their interests or make them invested in your course.</a:t>
            </a:r>
            <a:endParaRPr sz="1400"/>
          </a:p>
          <a:p>
            <a:pPr marL="457200" lvl="0" indent="0" algn="l" rtl="0">
              <a:spcBef>
                <a:spcPts val="1200"/>
              </a:spcBef>
              <a:spcAft>
                <a:spcPts val="1200"/>
              </a:spcAft>
              <a:buNone/>
            </a:pPr>
            <a:endParaRPr sz="1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2">
                                            <p:txEl>
                                              <p:pRg st="0" end="0"/>
                                            </p:txEl>
                                          </p:spTgt>
                                        </p:tgtEl>
                                        <p:attrNameLst>
                                          <p:attrName>style.visibility</p:attrName>
                                        </p:attrNameLst>
                                      </p:cBhvr>
                                      <p:to>
                                        <p:strVal val="visible"/>
                                      </p:to>
                                    </p:set>
                                    <p:animEffect transition="in" filter="fade">
                                      <p:cBhvr>
                                        <p:cTn id="7" dur="1000"/>
                                        <p:tgtEl>
                                          <p:spTgt spid="9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2">
                                            <p:txEl>
                                              <p:pRg st="1" end="1"/>
                                            </p:txEl>
                                          </p:spTgt>
                                        </p:tgtEl>
                                        <p:attrNameLst>
                                          <p:attrName>style.visibility</p:attrName>
                                        </p:attrNameLst>
                                      </p:cBhvr>
                                      <p:to>
                                        <p:strVal val="visible"/>
                                      </p:to>
                                    </p:set>
                                    <p:animEffect transition="in" filter="fade">
                                      <p:cBhvr>
                                        <p:cTn id="12" dur="1000"/>
                                        <p:tgtEl>
                                          <p:spTgt spid="9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2">
                                            <p:txEl>
                                              <p:pRg st="2" end="2"/>
                                            </p:txEl>
                                          </p:spTgt>
                                        </p:tgtEl>
                                        <p:attrNameLst>
                                          <p:attrName>style.visibility</p:attrName>
                                        </p:attrNameLst>
                                      </p:cBhvr>
                                      <p:to>
                                        <p:strVal val="visible"/>
                                      </p:to>
                                    </p:set>
                                    <p:animEffect transition="in" filter="fade">
                                      <p:cBhvr>
                                        <p:cTn id="17" dur="1000"/>
                                        <p:tgtEl>
                                          <p:spTgt spid="9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92">
                                            <p:txEl>
                                              <p:pRg st="3" end="3"/>
                                            </p:txEl>
                                          </p:spTgt>
                                        </p:tgtEl>
                                        <p:attrNameLst>
                                          <p:attrName>style.visibility</p:attrName>
                                        </p:attrNameLst>
                                      </p:cBhvr>
                                      <p:to>
                                        <p:strVal val="visible"/>
                                      </p:to>
                                    </p:set>
                                    <p:animEffect transition="in" filter="fade">
                                      <p:cBhvr>
                                        <p:cTn id="22" dur="1000"/>
                                        <p:tgtEl>
                                          <p:spTgt spid="9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92">
                                            <p:txEl>
                                              <p:pRg st="4" end="4"/>
                                            </p:txEl>
                                          </p:spTgt>
                                        </p:tgtEl>
                                        <p:attrNameLst>
                                          <p:attrName>style.visibility</p:attrName>
                                        </p:attrNameLst>
                                      </p:cBhvr>
                                      <p:to>
                                        <p:strVal val="visible"/>
                                      </p:to>
                                    </p:set>
                                    <p:animEffect transition="in" filter="fade">
                                      <p:cBhvr>
                                        <p:cTn id="27" dur="1000"/>
                                        <p:tgtEl>
                                          <p:spTgt spid="9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7"/>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Why do we need Humanized Context?</a:t>
            </a:r>
            <a:endParaRPr/>
          </a:p>
        </p:txBody>
      </p:sp>
      <p:sp>
        <p:nvSpPr>
          <p:cNvPr id="98" name="Google Shape;98;p17"/>
          <p:cNvSpPr txBox="1">
            <a:spLocks noGrp="1"/>
          </p:cNvSpPr>
          <p:nvPr>
            <p:ph type="body" idx="1"/>
          </p:nvPr>
        </p:nvSpPr>
        <p:spPr>
          <a:xfrm>
            <a:off x="311700" y="1190125"/>
            <a:ext cx="8520600" cy="3436500"/>
          </a:xfrm>
          <a:prstGeom prst="rect">
            <a:avLst/>
          </a:prstGeom>
        </p:spPr>
        <p:txBody>
          <a:bodyPr spcFirstLastPara="1" wrap="square" lIns="91425" tIns="91425" rIns="91425" bIns="91425" anchor="t" anchorCtr="0">
            <a:noAutofit/>
          </a:bodyPr>
          <a:lstStyle/>
          <a:p>
            <a:pPr marL="457200" lvl="0" indent="-317500" algn="l" rtl="0">
              <a:lnSpc>
                <a:spcPct val="150000"/>
              </a:lnSpc>
              <a:spcBef>
                <a:spcPts val="1200"/>
              </a:spcBef>
              <a:spcAft>
                <a:spcPts val="0"/>
              </a:spcAft>
              <a:buClr>
                <a:srgbClr val="000000"/>
              </a:buClr>
              <a:buSzPts val="1400"/>
              <a:buFont typeface="Arial"/>
              <a:buChar char="●"/>
            </a:pPr>
            <a:r>
              <a:rPr lang="en" sz="1400"/>
              <a:t>Context matters because of the relationship created between the instructor, the student, as well as the content of the course. </a:t>
            </a:r>
            <a:endParaRPr sz="1400"/>
          </a:p>
          <a:p>
            <a:pPr marL="457200" lvl="0" indent="-317500" algn="l" rtl="0">
              <a:lnSpc>
                <a:spcPct val="150000"/>
              </a:lnSpc>
              <a:spcBef>
                <a:spcPts val="0"/>
              </a:spcBef>
              <a:spcAft>
                <a:spcPts val="0"/>
              </a:spcAft>
              <a:buClr>
                <a:srgbClr val="000000"/>
              </a:buClr>
              <a:buSzPts val="1400"/>
              <a:buFont typeface="Arial"/>
              <a:buChar char="●"/>
            </a:pPr>
            <a:r>
              <a:rPr lang="en" sz="1400"/>
              <a:t>In our robust hyper-connected world, everyone has access to the same information. </a:t>
            </a:r>
            <a:r>
              <a:rPr lang="en" sz="1400">
                <a:solidFill>
                  <a:srgbClr val="695D46"/>
                </a:solidFill>
              </a:rPr>
              <a:t>What makes your message stand out?</a:t>
            </a:r>
            <a:endParaRPr sz="1400"/>
          </a:p>
          <a:p>
            <a:pPr marL="457200" lvl="0" indent="-317500" algn="l" rtl="0">
              <a:lnSpc>
                <a:spcPct val="150000"/>
              </a:lnSpc>
              <a:spcBef>
                <a:spcPts val="0"/>
              </a:spcBef>
              <a:spcAft>
                <a:spcPts val="0"/>
              </a:spcAft>
              <a:buClr>
                <a:srgbClr val="000000"/>
              </a:buClr>
              <a:buSzPts val="1400"/>
              <a:buFont typeface="Arial"/>
              <a:buChar char="●"/>
            </a:pPr>
            <a:r>
              <a:rPr lang="en" sz="1400"/>
              <a:t>Fully understanding the student is now the challenge of the instructor. This is the ultimate context and why it is so important. You are the context.</a:t>
            </a:r>
            <a:endParaRPr sz="1400"/>
          </a:p>
          <a:p>
            <a:pPr marL="457200" lvl="0" indent="-317500" algn="l" rtl="0">
              <a:lnSpc>
                <a:spcPct val="150000"/>
              </a:lnSpc>
              <a:spcBef>
                <a:spcPts val="0"/>
              </a:spcBef>
              <a:spcAft>
                <a:spcPts val="0"/>
              </a:spcAft>
              <a:buClr>
                <a:srgbClr val="000000"/>
              </a:buClr>
              <a:buSzPts val="1400"/>
              <a:buFont typeface="Arial"/>
              <a:buChar char="●"/>
            </a:pPr>
            <a:r>
              <a:rPr lang="en" sz="1400"/>
              <a:t>Building quality relationships real or virtual, need to be fostered in order for instructors to provide students with the content that has context. Context that they can relate to.</a:t>
            </a:r>
            <a:endParaRPr sz="1000"/>
          </a:p>
          <a:p>
            <a:pPr marL="457200" lvl="0" indent="-317500" algn="l" rtl="0">
              <a:lnSpc>
                <a:spcPct val="150000"/>
              </a:lnSpc>
              <a:spcBef>
                <a:spcPts val="0"/>
              </a:spcBef>
              <a:spcAft>
                <a:spcPts val="0"/>
              </a:spcAft>
              <a:buClr>
                <a:srgbClr val="000000"/>
              </a:buClr>
              <a:buSzPts val="1400"/>
              <a:buFont typeface="Arial"/>
              <a:buChar char="●"/>
            </a:pPr>
            <a:r>
              <a:rPr lang="en" sz="1400"/>
              <a:t>If the student trusts you and finds value in what you are teaching they will want to take part in your course and invest time in you.</a:t>
            </a:r>
            <a:endParaRPr sz="1400"/>
          </a:p>
          <a:p>
            <a:pPr marL="0" lvl="0" indent="0" algn="l" rtl="0">
              <a:spcBef>
                <a:spcPts val="1200"/>
              </a:spcBef>
              <a:spcAft>
                <a:spcPts val="1600"/>
              </a:spcAft>
              <a:buNone/>
            </a:pP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8">
                                            <p:txEl>
                                              <p:pRg st="0" end="0"/>
                                            </p:txEl>
                                          </p:spTgt>
                                        </p:tgtEl>
                                        <p:attrNameLst>
                                          <p:attrName>style.visibility</p:attrName>
                                        </p:attrNameLst>
                                      </p:cBhvr>
                                      <p:to>
                                        <p:strVal val="visible"/>
                                      </p:to>
                                    </p:set>
                                    <p:animEffect transition="in" filter="fade">
                                      <p:cBhvr>
                                        <p:cTn id="7" dur="1000"/>
                                        <p:tgtEl>
                                          <p:spTgt spid="9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8">
                                            <p:txEl>
                                              <p:pRg st="1" end="1"/>
                                            </p:txEl>
                                          </p:spTgt>
                                        </p:tgtEl>
                                        <p:attrNameLst>
                                          <p:attrName>style.visibility</p:attrName>
                                        </p:attrNameLst>
                                      </p:cBhvr>
                                      <p:to>
                                        <p:strVal val="visible"/>
                                      </p:to>
                                    </p:set>
                                    <p:animEffect transition="in" filter="fade">
                                      <p:cBhvr>
                                        <p:cTn id="12" dur="1000"/>
                                        <p:tgtEl>
                                          <p:spTgt spid="9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8">
                                            <p:txEl>
                                              <p:pRg st="2" end="2"/>
                                            </p:txEl>
                                          </p:spTgt>
                                        </p:tgtEl>
                                        <p:attrNameLst>
                                          <p:attrName>style.visibility</p:attrName>
                                        </p:attrNameLst>
                                      </p:cBhvr>
                                      <p:to>
                                        <p:strVal val="visible"/>
                                      </p:to>
                                    </p:set>
                                    <p:animEffect transition="in" filter="fade">
                                      <p:cBhvr>
                                        <p:cTn id="17" dur="1000"/>
                                        <p:tgtEl>
                                          <p:spTgt spid="9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98">
                                            <p:txEl>
                                              <p:pRg st="3" end="3"/>
                                            </p:txEl>
                                          </p:spTgt>
                                        </p:tgtEl>
                                        <p:attrNameLst>
                                          <p:attrName>style.visibility</p:attrName>
                                        </p:attrNameLst>
                                      </p:cBhvr>
                                      <p:to>
                                        <p:strVal val="visible"/>
                                      </p:to>
                                    </p:set>
                                    <p:animEffect transition="in" filter="fade">
                                      <p:cBhvr>
                                        <p:cTn id="22" dur="1000"/>
                                        <p:tgtEl>
                                          <p:spTgt spid="9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98">
                                            <p:txEl>
                                              <p:pRg st="4" end="4"/>
                                            </p:txEl>
                                          </p:spTgt>
                                        </p:tgtEl>
                                        <p:attrNameLst>
                                          <p:attrName>style.visibility</p:attrName>
                                        </p:attrNameLst>
                                      </p:cBhvr>
                                      <p:to>
                                        <p:strVal val="visible"/>
                                      </p:to>
                                    </p:set>
                                    <p:animEffect transition="in" filter="fade">
                                      <p:cBhvr>
                                        <p:cTn id="27" dur="1000"/>
                                        <p:tgtEl>
                                          <p:spTgt spid="9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98">
                                            <p:txEl>
                                              <p:pRg st="5" end="5"/>
                                            </p:txEl>
                                          </p:spTgt>
                                        </p:tgtEl>
                                        <p:attrNameLst>
                                          <p:attrName>style.visibility</p:attrName>
                                        </p:attrNameLst>
                                      </p:cBhvr>
                                      <p:to>
                                        <p:strVal val="visible"/>
                                      </p:to>
                                    </p:set>
                                    <p:animEffect transition="in" filter="fade">
                                      <p:cBhvr>
                                        <p:cTn id="32" dur="1000"/>
                                        <p:tgtEl>
                                          <p:spTgt spid="98">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18"/>
          <p:cNvSpPr txBox="1">
            <a:spLocks noGrp="1"/>
          </p:cNvSpPr>
          <p:nvPr>
            <p:ph type="title"/>
          </p:nvPr>
        </p:nvSpPr>
        <p:spPr>
          <a:xfrm>
            <a:off x="235175" y="91125"/>
            <a:ext cx="8520600" cy="6234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Data</a:t>
            </a:r>
            <a:endParaRPr/>
          </a:p>
        </p:txBody>
      </p:sp>
      <p:pic>
        <p:nvPicPr>
          <p:cNvPr id="104" name="Google Shape;104;p18"/>
          <p:cNvPicPr preferRelativeResize="0"/>
          <p:nvPr/>
        </p:nvPicPr>
        <p:blipFill rotWithShape="1">
          <a:blip r:embed="rId3">
            <a:alphaModFix/>
          </a:blip>
          <a:srcRect l="-1360" t="-7630" r="1359" b="7630"/>
          <a:stretch/>
        </p:blipFill>
        <p:spPr>
          <a:xfrm>
            <a:off x="1163913" y="1343173"/>
            <a:ext cx="7016225" cy="2129425"/>
          </a:xfrm>
          <a:prstGeom prst="rect">
            <a:avLst/>
          </a:prstGeom>
          <a:noFill/>
          <a:ln>
            <a:noFill/>
          </a:ln>
        </p:spPr>
      </p:pic>
      <p:sp>
        <p:nvSpPr>
          <p:cNvPr id="105" name="Google Shape;105;p18"/>
          <p:cNvSpPr txBox="1"/>
          <p:nvPr/>
        </p:nvSpPr>
        <p:spPr>
          <a:xfrm>
            <a:off x="47825" y="4763300"/>
            <a:ext cx="5423400" cy="248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latin typeface="Open Sans"/>
                <a:ea typeface="Open Sans"/>
                <a:cs typeface="Open Sans"/>
                <a:sym typeface="Open Sans"/>
              </a:rPr>
              <a:t>Data from Datamart CCCCO</a:t>
            </a:r>
            <a:endParaRPr>
              <a:latin typeface="Open Sans"/>
              <a:ea typeface="Open Sans"/>
              <a:cs typeface="Open Sans"/>
              <a:sym typeface="Open San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19"/>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Data</a:t>
            </a:r>
            <a:endParaRPr/>
          </a:p>
        </p:txBody>
      </p:sp>
      <p:pic>
        <p:nvPicPr>
          <p:cNvPr id="111" name="Google Shape;111;p19"/>
          <p:cNvPicPr preferRelativeResize="0"/>
          <p:nvPr/>
        </p:nvPicPr>
        <p:blipFill>
          <a:blip r:embed="rId3">
            <a:alphaModFix/>
          </a:blip>
          <a:stretch>
            <a:fillRect/>
          </a:stretch>
        </p:blipFill>
        <p:spPr>
          <a:xfrm>
            <a:off x="1419850" y="804855"/>
            <a:ext cx="6304277" cy="3795700"/>
          </a:xfrm>
          <a:prstGeom prst="rect">
            <a:avLst/>
          </a:prstGeom>
          <a:noFill/>
          <a:ln>
            <a:noFill/>
          </a:ln>
        </p:spPr>
      </p:pic>
      <p:sp>
        <p:nvSpPr>
          <p:cNvPr id="112" name="Google Shape;112;p19"/>
          <p:cNvSpPr txBox="1"/>
          <p:nvPr/>
        </p:nvSpPr>
        <p:spPr>
          <a:xfrm>
            <a:off x="47825" y="4763300"/>
            <a:ext cx="5423400" cy="248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latin typeface="Open Sans"/>
                <a:ea typeface="Open Sans"/>
                <a:cs typeface="Open Sans"/>
                <a:sym typeface="Open Sans"/>
              </a:rPr>
              <a:t>Data from Datamart CCCCO</a:t>
            </a:r>
            <a:endParaRPr>
              <a:latin typeface="Open Sans"/>
              <a:ea typeface="Open Sans"/>
              <a:cs typeface="Open Sans"/>
              <a:sym typeface="Open San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20"/>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Data</a:t>
            </a:r>
            <a:endParaRPr/>
          </a:p>
        </p:txBody>
      </p:sp>
      <p:sp>
        <p:nvSpPr>
          <p:cNvPr id="118" name="Google Shape;118;p20"/>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0" lvl="0" indent="0" algn="l" rtl="0">
              <a:spcBef>
                <a:spcPts val="0"/>
              </a:spcBef>
              <a:spcAft>
                <a:spcPts val="1600"/>
              </a:spcAft>
              <a:buNone/>
            </a:pPr>
            <a:endParaRPr/>
          </a:p>
        </p:txBody>
      </p:sp>
      <p:pic>
        <p:nvPicPr>
          <p:cNvPr id="119" name="Google Shape;119;p20"/>
          <p:cNvPicPr preferRelativeResize="0"/>
          <p:nvPr/>
        </p:nvPicPr>
        <p:blipFill>
          <a:blip r:embed="rId3">
            <a:alphaModFix/>
          </a:blip>
          <a:stretch>
            <a:fillRect/>
          </a:stretch>
        </p:blipFill>
        <p:spPr>
          <a:xfrm>
            <a:off x="374625" y="1266325"/>
            <a:ext cx="8394750" cy="3077075"/>
          </a:xfrm>
          <a:prstGeom prst="rect">
            <a:avLst/>
          </a:prstGeom>
          <a:noFill/>
          <a:ln>
            <a:noFill/>
          </a:ln>
        </p:spPr>
      </p:pic>
      <p:sp>
        <p:nvSpPr>
          <p:cNvPr id="120" name="Google Shape;120;p20"/>
          <p:cNvSpPr txBox="1"/>
          <p:nvPr/>
        </p:nvSpPr>
        <p:spPr>
          <a:xfrm>
            <a:off x="47825" y="4763300"/>
            <a:ext cx="5423400" cy="2487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a:latin typeface="Open Sans"/>
                <a:ea typeface="Open Sans"/>
                <a:cs typeface="Open Sans"/>
                <a:sym typeface="Open Sans"/>
              </a:rPr>
              <a:t>Data from Datamart CCCCO</a:t>
            </a:r>
            <a:endParaRPr>
              <a:latin typeface="Open Sans"/>
              <a:ea typeface="Open Sans"/>
              <a:cs typeface="Open Sans"/>
              <a:sym typeface="Open San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21"/>
          <p:cNvSpPr txBox="1">
            <a:spLocks noGrp="1"/>
          </p:cNvSpPr>
          <p:nvPr>
            <p:ph type="title"/>
          </p:nvPr>
        </p:nvSpPr>
        <p:spPr>
          <a:xfrm>
            <a:off x="311700" y="445025"/>
            <a:ext cx="8520600" cy="707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The Cause</a:t>
            </a:r>
            <a:endParaRPr/>
          </a:p>
        </p:txBody>
      </p:sp>
      <p:sp>
        <p:nvSpPr>
          <p:cNvPr id="126" name="Google Shape;126;p21"/>
          <p:cNvSpPr txBox="1">
            <a:spLocks noGrp="1"/>
          </p:cNvSpPr>
          <p:nvPr>
            <p:ph type="body" idx="1"/>
          </p:nvPr>
        </p:nvSpPr>
        <p:spPr>
          <a:xfrm>
            <a:off x="311700" y="1266325"/>
            <a:ext cx="8520600" cy="33027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a:t>Students don’t have a relationship with their online professor and peers.</a:t>
            </a:r>
            <a:endParaRPr/>
          </a:p>
          <a:p>
            <a:pPr marL="457200" lvl="0" indent="-342900" algn="l" rtl="0">
              <a:spcBef>
                <a:spcPts val="0"/>
              </a:spcBef>
              <a:spcAft>
                <a:spcPts val="0"/>
              </a:spcAft>
              <a:buSzPts val="1800"/>
              <a:buChar char="●"/>
            </a:pPr>
            <a:r>
              <a:rPr lang="en"/>
              <a:t>They feel isolated in their class, thus are hesitant to ask for help or assistance.</a:t>
            </a:r>
            <a:endParaRPr/>
          </a:p>
          <a:p>
            <a:pPr marL="457200" lvl="0" indent="-342900" algn="l" rtl="0">
              <a:spcBef>
                <a:spcPts val="0"/>
              </a:spcBef>
              <a:spcAft>
                <a:spcPts val="0"/>
              </a:spcAft>
              <a:buSzPts val="1800"/>
              <a:buChar char="●"/>
            </a:pPr>
            <a:r>
              <a:rPr lang="en"/>
              <a:t>The content for online courses have no connection with the students.</a:t>
            </a:r>
            <a:endParaRPr/>
          </a:p>
          <a:p>
            <a:pPr marL="457200" lvl="0" indent="-342900" algn="l" rtl="0">
              <a:spcBef>
                <a:spcPts val="0"/>
              </a:spcBef>
              <a:spcAft>
                <a:spcPts val="0"/>
              </a:spcAft>
              <a:buSzPts val="1800"/>
              <a:buChar char="●"/>
            </a:pPr>
            <a:r>
              <a:rPr lang="en"/>
              <a:t>Lack of assistance from their professors (no office hours, hard to contact via email, poor feedback from assignments, etc)</a:t>
            </a:r>
            <a:endParaRPr/>
          </a:p>
          <a:p>
            <a:pPr marL="457200" lvl="0" indent="-342900" algn="l" rtl="0">
              <a:spcBef>
                <a:spcPts val="0"/>
              </a:spcBef>
              <a:spcAft>
                <a:spcPts val="0"/>
              </a:spcAft>
              <a:buSzPts val="1800"/>
              <a:buChar char="●"/>
            </a:pPr>
            <a:r>
              <a:rPr lang="en"/>
              <a:t>Poorly designed assignments that do not apply the knowledge students learn in the real world.</a:t>
            </a:r>
            <a:endParaRPr/>
          </a:p>
          <a:p>
            <a:pPr marL="0" lvl="0" indent="0" algn="l" rtl="0">
              <a:spcBef>
                <a:spcPts val="1600"/>
              </a:spcBef>
              <a:spcAft>
                <a:spcPts val="1600"/>
              </a:spcAft>
              <a:buNone/>
            </a:pP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2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ropic">
  <a:themeElements>
    <a:clrScheme name="Tropic">
      <a:dk1>
        <a:srgbClr val="A1E8D9"/>
      </a:dk1>
      <a:lt1>
        <a:srgbClr val="FFFFFF"/>
      </a:lt1>
      <a:dk2>
        <a:srgbClr val="695D46"/>
      </a:dk2>
      <a:lt2>
        <a:srgbClr val="B3A77D"/>
      </a:lt2>
      <a:accent1>
        <a:srgbClr val="EF6C00"/>
      </a:accent1>
      <a:accent2>
        <a:srgbClr val="009668"/>
      </a:accent2>
      <a:accent3>
        <a:srgbClr val="4DB6AC"/>
      </a:accent3>
      <a:accent4>
        <a:srgbClr val="FF9800"/>
      </a:accent4>
      <a:accent5>
        <a:srgbClr val="CE93D8"/>
      </a:accent5>
      <a:accent6>
        <a:srgbClr val="EEFF41"/>
      </a:accent6>
      <a:hlink>
        <a:srgbClr val="CE93D8"/>
      </a:hlink>
      <a:folHlink>
        <a:srgbClr val="CE93D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1478</Words>
  <Application>Microsoft Office PowerPoint</Application>
  <PresentationFormat>On-screen Show (16:9)</PresentationFormat>
  <Paragraphs>172</Paragraphs>
  <Slides>28</Slides>
  <Notes>28</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Tropic</vt:lpstr>
      <vt:lpstr>Support for Humanizing Through Context</vt:lpstr>
      <vt:lpstr>The SDOLP Team</vt:lpstr>
      <vt:lpstr>The Online Learning Pathways</vt:lpstr>
      <vt:lpstr>What is Humanized Context?</vt:lpstr>
      <vt:lpstr>Why do we need Humanized Context?</vt:lpstr>
      <vt:lpstr>Data</vt:lpstr>
      <vt:lpstr>Data</vt:lpstr>
      <vt:lpstr>Data</vt:lpstr>
      <vt:lpstr>The Cause</vt:lpstr>
      <vt:lpstr>3 Teaching Presences </vt:lpstr>
      <vt:lpstr>Testimonial (Student PROBLEM) </vt:lpstr>
      <vt:lpstr>Address and reflect </vt:lpstr>
      <vt:lpstr>Canvas Data</vt:lpstr>
      <vt:lpstr>3 Presences </vt:lpstr>
      <vt:lpstr>Professor Perspective </vt:lpstr>
      <vt:lpstr>Professor Perspective Cont.</vt:lpstr>
      <vt:lpstr>Professor Perspective Cont. </vt:lpstr>
      <vt:lpstr>What’s next?</vt:lpstr>
      <vt:lpstr>Applying and Using Context</vt:lpstr>
      <vt:lpstr>Applying and Using Context</vt:lpstr>
      <vt:lpstr>Applying and Using Context</vt:lpstr>
      <vt:lpstr>Applying and Using Context</vt:lpstr>
      <vt:lpstr>Support Options: Online Training Programs</vt:lpstr>
      <vt:lpstr>Professor testimonial </vt:lpstr>
      <vt:lpstr>Rechelle Testimonial</vt:lpstr>
      <vt:lpstr>Support Options: Face-to-Face Support</vt:lpstr>
      <vt:lpstr>Professor Testimonial</vt:lpstr>
      <vt:lpstr>CONTACT INFORMATION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Support for Humanizing Through Context</dc:title>
  <dc:creator>Mary Kingsley</dc:creator>
  <cp:lastModifiedBy>test</cp:lastModifiedBy>
  <cp:revision>1</cp:revision>
  <dcterms:modified xsi:type="dcterms:W3CDTF">2019-11-14T17:22:06Z</dcterms:modified>
</cp:coreProperties>
</file>