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67" r:id="rId7"/>
    <p:sldId id="268" r:id="rId8"/>
    <p:sldId id="269" r:id="rId9"/>
    <p:sldId id="261" r:id="rId10"/>
    <p:sldId id="271" r:id="rId11"/>
    <p:sldId id="280" r:id="rId12"/>
    <p:sldId id="281" r:id="rId13"/>
    <p:sldId id="258" r:id="rId14"/>
    <p:sldId id="282" r:id="rId15"/>
    <p:sldId id="283" r:id="rId16"/>
    <p:sldId id="265" r:id="rId17"/>
  </p:sldIdLst>
  <p:sldSz cx="18288000" cy="10287000"/>
  <p:notesSz cx="6858000" cy="9144000"/>
  <p:embeddedFontLst>
    <p:embeddedFont>
      <p:font typeface="League Spartan" panose="020B0604020202020204" charset="0"/>
      <p:regular r:id="rId19"/>
    </p:embeddedFont>
    <p:embeddedFont>
      <p:font typeface="Ubuntu" panose="020B0504030602030204" pitchFamily="34" charset="0"/>
      <p:regular r:id="rId20"/>
      <p:bold r:id="rId21"/>
      <p:italic r:id="rId22"/>
      <p:boldItalic r:id="rId23"/>
    </p:embeddedFont>
    <p:embeddedFont>
      <p:font typeface="Work Sans"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5284B-1DD6-1F07-74F4-8576E75874AD}" v="34" dt="2024-10-07T23:29:09.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FB0E-47BD-4BFA-9B9D-0586290F4E92}" type="datetimeFigureOut">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FB811-EEAF-45D8-AF60-1DF173D10E7D}" type="slidenum">
              <a:t>‹#›</a:t>
            </a:fld>
            <a:endParaRPr lang="en-US"/>
          </a:p>
        </p:txBody>
      </p:sp>
    </p:spTree>
    <p:extLst>
      <p:ext uri="{BB962C8B-B14F-4D97-AF65-F5344CB8AC3E}">
        <p14:creationId xmlns:p14="http://schemas.microsoft.com/office/powerpoint/2010/main" val="70889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D9E5-2543-FEAF-5350-229F64910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16810-EEE9-5F89-2FD5-02E6897CA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E98C5-4B6A-0AE8-17BB-A3C665D448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159A2E-0359-FE62-0308-0B11E4A3B9E8}"/>
              </a:ext>
            </a:extLst>
          </p:cNvPr>
          <p:cNvSpPr>
            <a:spLocks noGrp="1"/>
          </p:cNvSpPr>
          <p:nvPr>
            <p:ph type="sldNum" sz="quarter" idx="5"/>
          </p:nvPr>
        </p:nvSpPr>
        <p:spPr/>
        <p:txBody>
          <a:bodyPr/>
          <a:lstStyle/>
          <a:p>
            <a:fld id="{3E3933AA-3182-1048-ADB4-E60822938DC6}" type="slidenum">
              <a:rPr lang="en-US" smtClean="0"/>
              <a:t>8</a:t>
            </a:fld>
            <a:endParaRPr lang="en-US"/>
          </a:p>
        </p:txBody>
      </p:sp>
    </p:spTree>
    <p:extLst>
      <p:ext uri="{BB962C8B-B14F-4D97-AF65-F5344CB8AC3E}">
        <p14:creationId xmlns:p14="http://schemas.microsoft.com/office/powerpoint/2010/main" val="23632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D9E5-2543-FEAF-5350-229F64910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16810-EEE9-5F89-2FD5-02E6897CA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E98C5-4B6A-0AE8-17BB-A3C665D448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159A2E-0359-FE62-0308-0B11E4A3B9E8}"/>
              </a:ext>
            </a:extLst>
          </p:cNvPr>
          <p:cNvSpPr>
            <a:spLocks noGrp="1"/>
          </p:cNvSpPr>
          <p:nvPr>
            <p:ph type="sldNum" sz="quarter" idx="5"/>
          </p:nvPr>
        </p:nvSpPr>
        <p:spPr/>
        <p:txBody>
          <a:bodyPr/>
          <a:lstStyle/>
          <a:p>
            <a:fld id="{3E3933AA-3182-1048-ADB4-E60822938DC6}" type="slidenum">
              <a:rPr lang="en-US" smtClean="0"/>
              <a:t>9</a:t>
            </a:fld>
            <a:endParaRPr lang="en-US"/>
          </a:p>
        </p:txBody>
      </p:sp>
    </p:spTree>
    <p:extLst>
      <p:ext uri="{BB962C8B-B14F-4D97-AF65-F5344CB8AC3E}">
        <p14:creationId xmlns:p14="http://schemas.microsoft.com/office/powerpoint/2010/main" val="323129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sv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sdccd-edu.zoom.us/j/85790153386?pwd=qB1BUbJaFWekkZbBGNq81Wj0tKvP6J.1" TargetMode="External"/><Relationship Id="rId4" Type="http://schemas.openxmlformats.org/officeDocument/2006/relationships/hyperlink" Target="https://sdccd-edu.zoom.us/j/87160774779?pwd=1jg6dcuDh7QykLheekOjak5iz5eEAE.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png"/><Relationship Id="rId3" Type="http://schemas.openxmlformats.org/officeDocument/2006/relationships/image" Target="../media/image17.sv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image" Target="../media/image16.png"/><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5.png"/><Relationship Id="rId10"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21.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sv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a:off x="-118841" y="7616190"/>
            <a:ext cx="18288000" cy="2270760"/>
          </a:xfrm>
          <a:custGeom>
            <a:avLst/>
            <a:gdLst/>
            <a:ahLst/>
            <a:cxnLst/>
            <a:rect l="l" t="t" r="r" b="b"/>
            <a:pathLst>
              <a:path w="18288000" h="2270760">
                <a:moveTo>
                  <a:pt x="0" y="0"/>
                </a:moveTo>
                <a:lnTo>
                  <a:pt x="18288000" y="0"/>
                </a:lnTo>
                <a:lnTo>
                  <a:pt x="18288000" y="2270760"/>
                </a:lnTo>
                <a:lnTo>
                  <a:pt x="0" y="2270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021752" y="5865019"/>
            <a:ext cx="3523297" cy="4114800"/>
          </a:xfrm>
          <a:custGeom>
            <a:avLst/>
            <a:gdLst/>
            <a:ahLst/>
            <a:cxnLst/>
            <a:rect l="l" t="t" r="r" b="b"/>
            <a:pathLst>
              <a:path w="3523297" h="4114800">
                <a:moveTo>
                  <a:pt x="0" y="0"/>
                </a:moveTo>
                <a:lnTo>
                  <a:pt x="3523298" y="0"/>
                </a:lnTo>
                <a:lnTo>
                  <a:pt x="35232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0" y="17780"/>
            <a:ext cx="18288000" cy="2270760"/>
          </a:xfrm>
          <a:custGeom>
            <a:avLst/>
            <a:gdLst/>
            <a:ahLst/>
            <a:cxnLst/>
            <a:rect l="l" t="t" r="r" b="b"/>
            <a:pathLst>
              <a:path w="18288000" h="2270760">
                <a:moveTo>
                  <a:pt x="18288000" y="2270760"/>
                </a:moveTo>
                <a:lnTo>
                  <a:pt x="0" y="2270760"/>
                </a:lnTo>
                <a:lnTo>
                  <a:pt x="0" y="0"/>
                </a:lnTo>
                <a:lnTo>
                  <a:pt x="18288000" y="0"/>
                </a:lnTo>
                <a:lnTo>
                  <a:pt x="18288000" y="22707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176781" y="4403090"/>
            <a:ext cx="16139669" cy="1566544"/>
          </a:xfrm>
          <a:prstGeom prst="rect">
            <a:avLst/>
          </a:prstGeom>
        </p:spPr>
        <p:txBody>
          <a:bodyPr lIns="0" tIns="0" rIns="0" bIns="0" rtlCol="0" anchor="t">
            <a:spAutoFit/>
          </a:bodyPr>
          <a:lstStyle/>
          <a:p>
            <a:pPr algn="ctr">
              <a:lnSpc>
                <a:spcPts val="12880"/>
              </a:lnSpc>
            </a:pPr>
            <a:r>
              <a:rPr lang="en-US" sz="9200">
                <a:solidFill>
                  <a:srgbClr val="F9F7F7"/>
                </a:solidFill>
                <a:latin typeface="League Spartan"/>
                <a:ea typeface="League Spartan"/>
                <a:cs typeface="League Spartan"/>
                <a:sym typeface="League Spartan"/>
              </a:rPr>
              <a:t>DE SUMMIT</a:t>
            </a:r>
          </a:p>
        </p:txBody>
      </p:sp>
      <p:sp>
        <p:nvSpPr>
          <p:cNvPr id="7" name="TextBox 7"/>
          <p:cNvSpPr txBox="1"/>
          <p:nvPr/>
        </p:nvSpPr>
        <p:spPr>
          <a:xfrm>
            <a:off x="4443878" y="5845810"/>
            <a:ext cx="9514545" cy="915670"/>
          </a:xfrm>
          <a:prstGeom prst="rect">
            <a:avLst/>
          </a:prstGeom>
        </p:spPr>
        <p:txBody>
          <a:bodyPr lIns="0" tIns="0" rIns="0" bIns="0" rtlCol="0" anchor="t">
            <a:spAutoFit/>
          </a:bodyPr>
          <a:lstStyle/>
          <a:p>
            <a:pPr algn="ctr">
              <a:lnSpc>
                <a:spcPts val="7279"/>
              </a:lnSpc>
            </a:pPr>
            <a:r>
              <a:rPr lang="en-US" sz="5199">
                <a:solidFill>
                  <a:srgbClr val="F9F7F7"/>
                </a:solidFill>
                <a:latin typeface="Ubuntu"/>
                <a:ea typeface="Ubuntu"/>
                <a:cs typeface="Ubuntu"/>
                <a:sym typeface="Ubuntu"/>
              </a:rPr>
              <a:t>October 4, 2024</a:t>
            </a:r>
          </a:p>
        </p:txBody>
      </p:sp>
      <p:sp>
        <p:nvSpPr>
          <p:cNvPr id="8" name="Rectangle 7">
            <a:extLst>
              <a:ext uri="{FF2B5EF4-FFF2-40B4-BE49-F238E27FC236}">
                <a16:creationId xmlns:a16="http://schemas.microsoft.com/office/drawing/2014/main" id="{54A15B56-7673-DB5A-7911-CBFF3821F2FE}"/>
              </a:ext>
            </a:extLst>
          </p:cNvPr>
          <p:cNvSpPr/>
          <p:nvPr/>
        </p:nvSpPr>
        <p:spPr>
          <a:xfrm>
            <a:off x="1" y="1951191"/>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1B80806B-2E45-2D54-7877-9770B7FC205F}"/>
              </a:ext>
            </a:extLst>
          </p:cNvPr>
          <p:cNvPicPr>
            <a:picLocks noChangeAspect="1"/>
          </p:cNvPicPr>
          <p:nvPr/>
        </p:nvPicPr>
        <p:blipFill>
          <a:blip r:embed="rId6"/>
          <a:stretch>
            <a:fillRect/>
          </a:stretch>
        </p:blipFill>
        <p:spPr>
          <a:xfrm>
            <a:off x="2274094" y="2250282"/>
            <a:ext cx="6096000" cy="1057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flipH="1" flipV="1">
            <a:off x="-78581" y="0"/>
            <a:ext cx="6995160" cy="10287000"/>
          </a:xfrm>
          <a:custGeom>
            <a:avLst/>
            <a:gdLst/>
            <a:ahLst/>
            <a:cxnLst/>
            <a:rect l="l" t="t" r="r" b="b"/>
            <a:pathLst>
              <a:path w="6995160" h="10287000">
                <a:moveTo>
                  <a:pt x="6995160" y="10287000"/>
                </a:moveTo>
                <a:lnTo>
                  <a:pt x="0" y="10287000"/>
                </a:lnTo>
                <a:lnTo>
                  <a:pt x="0" y="0"/>
                </a:lnTo>
                <a:lnTo>
                  <a:pt x="6995160" y="0"/>
                </a:lnTo>
                <a:lnTo>
                  <a:pt x="699516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585326" y="707213"/>
            <a:ext cx="15275553" cy="2029402"/>
          </a:xfrm>
          <a:prstGeom prst="rect">
            <a:avLst/>
          </a:prstGeom>
        </p:spPr>
        <p:txBody>
          <a:bodyPr wrap="square" lIns="0" tIns="0" rIns="0" bIns="0" rtlCol="0" anchor="t">
            <a:spAutoFit/>
          </a:bodyPr>
          <a:lstStyle/>
          <a:p>
            <a:pPr algn="r"/>
            <a:r>
              <a:rPr lang="en-US" sz="6200" dirty="0">
                <a:solidFill>
                  <a:srgbClr val="F9F7F7"/>
                </a:solidFill>
                <a:ea typeface="+mn-lt"/>
                <a:cs typeface="+mn-lt"/>
                <a:sym typeface="League Spartan"/>
              </a:rPr>
              <a:t>SDCCD Online Pathways PD Calendar</a:t>
            </a:r>
            <a:endParaRPr lang="en-US" dirty="0" err="1">
              <a:ea typeface="+mn-lt"/>
              <a:cs typeface="+mn-lt"/>
            </a:endParaRPr>
          </a:p>
          <a:p>
            <a:pPr algn="r">
              <a:lnSpc>
                <a:spcPts val="8680"/>
              </a:lnSpc>
            </a:pPr>
            <a:endParaRPr lang="en-US" sz="6200" dirty="0">
              <a:solidFill>
                <a:srgbClr val="F9F7F7"/>
              </a:solidFill>
              <a:latin typeface="League Spartan"/>
            </a:endParaRPr>
          </a:p>
        </p:txBody>
      </p:sp>
      <p:sp>
        <p:nvSpPr>
          <p:cNvPr id="6" name="Freeform 5">
            <a:extLst>
              <a:ext uri="{FF2B5EF4-FFF2-40B4-BE49-F238E27FC236}">
                <a16:creationId xmlns:a16="http://schemas.microsoft.com/office/drawing/2014/main" id="{BED72894-C232-E47B-F0AE-96C3DD508457}"/>
              </a:ext>
            </a:extLst>
          </p:cNvPr>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a:extLst>
              <a:ext uri="{FF2B5EF4-FFF2-40B4-BE49-F238E27FC236}">
                <a16:creationId xmlns:a16="http://schemas.microsoft.com/office/drawing/2014/main" id="{36822ABD-1C29-CAD7-B1F5-21715971A140}"/>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6A0F059-6CAE-1EEF-C17B-9C6561596988}"/>
              </a:ext>
            </a:extLst>
          </p:cNvPr>
          <p:cNvPicPr>
            <a:picLocks noChangeAspect="1"/>
          </p:cNvPicPr>
          <p:nvPr/>
        </p:nvPicPr>
        <p:blipFill>
          <a:blip r:embed="rId6"/>
          <a:stretch>
            <a:fillRect/>
          </a:stretch>
        </p:blipFill>
        <p:spPr>
          <a:xfrm>
            <a:off x="115239" y="9770953"/>
            <a:ext cx="5925553" cy="442327"/>
          </a:xfrm>
          <a:prstGeom prst="rect">
            <a:avLst/>
          </a:prstGeom>
        </p:spPr>
      </p:pic>
      <p:pic>
        <p:nvPicPr>
          <p:cNvPr id="5" name="Picture 4" descr="A calendar with a blue background&#10;&#10;Description automatically generated">
            <a:extLst>
              <a:ext uri="{FF2B5EF4-FFF2-40B4-BE49-F238E27FC236}">
                <a16:creationId xmlns:a16="http://schemas.microsoft.com/office/drawing/2014/main" id="{66223AE9-4D8F-D3A2-7DBF-59EF064245D8}"/>
              </a:ext>
            </a:extLst>
          </p:cNvPr>
          <p:cNvPicPr>
            <a:picLocks noChangeAspect="1"/>
          </p:cNvPicPr>
          <p:nvPr/>
        </p:nvPicPr>
        <p:blipFill>
          <a:blip r:embed="rId7"/>
          <a:stretch>
            <a:fillRect/>
          </a:stretch>
        </p:blipFill>
        <p:spPr>
          <a:xfrm>
            <a:off x="727839" y="2307484"/>
            <a:ext cx="12380638" cy="6677528"/>
          </a:xfrm>
          <a:prstGeom prst="rect">
            <a:avLst/>
          </a:prstGeom>
          <a:ln>
            <a:noFill/>
          </a:ln>
          <a:effectLst>
            <a:outerShdw blurRad="292100" dist="139700" dir="2700000" algn="tl" rotWithShape="0">
              <a:srgbClr val="333333">
                <a:alpha val="65000"/>
              </a:srgbClr>
            </a:outerShdw>
          </a:effectLst>
        </p:spPr>
      </p:pic>
      <p:pic>
        <p:nvPicPr>
          <p:cNvPr id="7" name="Picture 6" descr="A qr code with a dinosaur&#10;&#10;Description automatically generated">
            <a:extLst>
              <a:ext uri="{FF2B5EF4-FFF2-40B4-BE49-F238E27FC236}">
                <a16:creationId xmlns:a16="http://schemas.microsoft.com/office/drawing/2014/main" id="{FB0D71F1-FA60-D2A2-0629-D6FC85645212}"/>
              </a:ext>
            </a:extLst>
          </p:cNvPr>
          <p:cNvPicPr>
            <a:picLocks noChangeAspect="1"/>
          </p:cNvPicPr>
          <p:nvPr/>
        </p:nvPicPr>
        <p:blipFill>
          <a:blip r:embed="rId8"/>
          <a:stretch>
            <a:fillRect/>
          </a:stretch>
        </p:blipFill>
        <p:spPr>
          <a:xfrm>
            <a:off x="14271386" y="6317653"/>
            <a:ext cx="2722145" cy="26705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159453" y="2555994"/>
            <a:ext cx="13821741" cy="7455887"/>
          </a:xfrm>
          <a:prstGeom prst="rect">
            <a:avLst/>
          </a:prstGeom>
        </p:spPr>
        <p:txBody>
          <a:bodyPr wrap="square" lIns="0" tIns="0" rIns="0" bIns="0" rtlCol="0" anchor="t">
            <a:spAutoFit/>
          </a:bodyPr>
          <a:lstStyle/>
          <a:p>
            <a:pPr lvl="1"/>
            <a:r>
              <a:rPr lang="en-US" sz="2400">
                <a:solidFill>
                  <a:srgbClr val="2D3B45"/>
                </a:solidFill>
                <a:ea typeface="+mn-lt"/>
                <a:cs typeface="+mn-lt"/>
              </a:rPr>
              <a:t>In mid-October, we are offering two exciting workshops to help you enhance your online teaching experience. These sessions focus on making Zoom interactions more engaging and improving your grading efficiency in Canvas. Don’t miss out on these valuable opportunities!</a:t>
            </a:r>
            <a:br>
              <a:rPr lang="en-US" sz="2800"/>
            </a:br>
            <a:endParaRPr lang="en-US" sz="2800">
              <a:ea typeface="Calibri"/>
              <a:cs typeface="Calibri"/>
            </a:endParaRPr>
          </a:p>
          <a:p>
            <a:pPr lvl="1">
              <a:buFont typeface="Arial"/>
              <a:buChar char="•"/>
            </a:pPr>
            <a:r>
              <a:rPr lang="en-US" sz="2800" b="1"/>
              <a:t>Za-Za Zoom Series: Interactive Zoom – Keeping Students Hooked &amp; You Popular</a:t>
            </a:r>
            <a:endParaRPr lang="en-US" sz="2800">
              <a:ea typeface="Calibri"/>
              <a:cs typeface="Calibri"/>
            </a:endParaRPr>
          </a:p>
          <a:p>
            <a:pPr lvl="1">
              <a:buFont typeface="Arial"/>
              <a:buChar char="•"/>
            </a:pPr>
            <a:r>
              <a:rPr lang="en-US" sz="2400" b="1">
                <a:solidFill>
                  <a:srgbClr val="2D3B45"/>
                </a:solidFill>
                <a:ea typeface="+mn-lt"/>
                <a:cs typeface="+mn-lt"/>
              </a:rPr>
              <a:t>Date</a:t>
            </a:r>
            <a:r>
              <a:rPr lang="en-US" sz="2400">
                <a:solidFill>
                  <a:srgbClr val="2D3B45"/>
                </a:solidFill>
                <a:ea typeface="+mn-lt"/>
                <a:cs typeface="+mn-lt"/>
              </a:rPr>
              <a:t>: October 15, 12:00 - 1:00 PM</a:t>
            </a:r>
            <a:endParaRPr lang="en-US" sz="2400">
              <a:ea typeface="Calibri"/>
              <a:cs typeface="Calibri"/>
            </a:endParaRPr>
          </a:p>
          <a:p>
            <a:pPr lvl="1">
              <a:buFont typeface="Arial"/>
              <a:buChar char="•"/>
            </a:pPr>
            <a:r>
              <a:rPr lang="en-US" sz="2400" b="1">
                <a:solidFill>
                  <a:srgbClr val="2D3B45"/>
                </a:solidFill>
                <a:ea typeface="+mn-lt"/>
                <a:cs typeface="+mn-lt"/>
              </a:rPr>
              <a:t>Description</a:t>
            </a:r>
            <a:r>
              <a:rPr lang="en-US" sz="2400">
                <a:solidFill>
                  <a:srgbClr val="2D3B45"/>
                </a:solidFill>
                <a:ea typeface="+mn-lt"/>
                <a:cs typeface="+mn-lt"/>
              </a:rPr>
              <a:t>: Get ready to transform your online teaching with Zoom! This workshop will teach you how to use Zoom’s features to create interactive and engaging virtual classes that your students will love. Learn tips and tricks to keep your students engaged and master the art of breakout rooms for group activities.</a:t>
            </a:r>
            <a:endParaRPr lang="en-US" sz="2400">
              <a:ea typeface="Calibri"/>
              <a:cs typeface="Calibri"/>
            </a:endParaRPr>
          </a:p>
          <a:p>
            <a:pPr lvl="1"/>
            <a:r>
              <a:rPr lang="en-US" sz="2400" b="1">
                <a:solidFill>
                  <a:srgbClr val="2D3B45"/>
                </a:solidFill>
                <a:ea typeface="+mn-lt"/>
                <a:cs typeface="+mn-lt"/>
              </a:rPr>
              <a:t>Zoom Link</a:t>
            </a:r>
            <a:r>
              <a:rPr lang="en-US" sz="2400">
                <a:solidFill>
                  <a:srgbClr val="2D3B45"/>
                </a:solidFill>
                <a:ea typeface="+mn-lt"/>
                <a:cs typeface="+mn-lt"/>
              </a:rPr>
              <a:t>: </a:t>
            </a:r>
            <a:r>
              <a:rPr lang="en-US" sz="2400" u="sng">
                <a:solidFill>
                  <a:srgbClr val="112D4E"/>
                </a:solidFill>
                <a:ea typeface="+mn-lt"/>
                <a:cs typeface="+mn-lt"/>
                <a:hlinkClick r:id="rId4"/>
              </a:rPr>
              <a:t>https://sdccd-edu.zoom.us/j/87160774779?pwd=1jg6dcuDh7QykLheekOjak5iz5eEAE.1</a:t>
            </a:r>
            <a:r>
              <a:rPr lang="en-US" sz="2400">
                <a:solidFill>
                  <a:srgbClr val="2D3B45"/>
                </a:solidFill>
                <a:ea typeface="+mn-lt"/>
                <a:cs typeface="+mn-lt"/>
              </a:rPr>
              <a:t> </a:t>
            </a:r>
            <a:endParaRPr lang="en-US" sz="2400">
              <a:ea typeface="Calibri"/>
              <a:cs typeface="Calibri"/>
            </a:endParaRPr>
          </a:p>
          <a:p>
            <a:pPr lvl="1"/>
            <a:br>
              <a:rPr lang="en-US"/>
            </a:br>
            <a:endParaRPr lang="en-US" sz="2800">
              <a:ea typeface="Calibri"/>
              <a:cs typeface="Calibri"/>
            </a:endParaRPr>
          </a:p>
          <a:p>
            <a:pPr lvl="1">
              <a:buFont typeface="Arial"/>
              <a:buChar char="•"/>
            </a:pPr>
            <a:r>
              <a:rPr lang="en-US" sz="2800" b="1"/>
              <a:t>CAN DO: For Busy Educators Series – Canvas Grading: Fast and Easy Methods</a:t>
            </a:r>
            <a:endParaRPr lang="en-US" sz="2800">
              <a:ea typeface="Calibri"/>
              <a:cs typeface="Calibri"/>
            </a:endParaRPr>
          </a:p>
          <a:p>
            <a:pPr lvl="1">
              <a:buFont typeface="Arial"/>
              <a:buChar char="•"/>
            </a:pPr>
            <a:r>
              <a:rPr lang="en-US" sz="2400" b="1">
                <a:solidFill>
                  <a:srgbClr val="2D3B45"/>
                </a:solidFill>
                <a:ea typeface="+mn-lt"/>
                <a:cs typeface="+mn-lt"/>
              </a:rPr>
              <a:t>Date</a:t>
            </a:r>
            <a:r>
              <a:rPr lang="en-US" sz="2400">
                <a:solidFill>
                  <a:srgbClr val="2D3B45"/>
                </a:solidFill>
                <a:ea typeface="+mn-lt"/>
                <a:cs typeface="+mn-lt"/>
              </a:rPr>
              <a:t>: October 18, 9:00 - 10:00 AM</a:t>
            </a:r>
            <a:endParaRPr lang="en-US" sz="2400">
              <a:ea typeface="Calibri"/>
              <a:cs typeface="Calibri"/>
            </a:endParaRPr>
          </a:p>
          <a:p>
            <a:pPr lvl="1">
              <a:buFont typeface="Arial"/>
              <a:buChar char="•"/>
            </a:pPr>
            <a:r>
              <a:rPr lang="en-US" sz="2400" b="1">
                <a:solidFill>
                  <a:srgbClr val="2D3B45"/>
                </a:solidFill>
                <a:ea typeface="+mn-lt"/>
                <a:cs typeface="+mn-lt"/>
              </a:rPr>
              <a:t>Description</a:t>
            </a:r>
            <a:r>
              <a:rPr lang="en-US" sz="2400">
                <a:solidFill>
                  <a:srgbClr val="2D3B45"/>
                </a:solidFill>
                <a:ea typeface="+mn-lt"/>
                <a:cs typeface="+mn-lt"/>
              </a:rPr>
              <a:t>: This workshop is your ticket to becoming a Canvas </a:t>
            </a:r>
            <a:r>
              <a:rPr lang="en-US" sz="2400" err="1">
                <a:solidFill>
                  <a:srgbClr val="2D3B45"/>
                </a:solidFill>
                <a:ea typeface="+mn-lt"/>
                <a:cs typeface="+mn-lt"/>
              </a:rPr>
              <a:t>SpeedGrader</a:t>
            </a:r>
            <a:r>
              <a:rPr lang="en-US" sz="2400">
                <a:solidFill>
                  <a:srgbClr val="2D3B45"/>
                </a:solidFill>
                <a:ea typeface="+mn-lt"/>
                <a:cs typeface="+mn-lt"/>
              </a:rPr>
              <a:t> pro! Learn how to navigate </a:t>
            </a:r>
            <a:r>
              <a:rPr lang="en-US" sz="2400" err="1">
                <a:solidFill>
                  <a:srgbClr val="2D3B45"/>
                </a:solidFill>
                <a:ea typeface="+mn-lt"/>
                <a:cs typeface="+mn-lt"/>
              </a:rPr>
              <a:t>SpeedGrader</a:t>
            </a:r>
            <a:r>
              <a:rPr lang="en-US" sz="2400">
                <a:solidFill>
                  <a:srgbClr val="2D3B45"/>
                </a:solidFill>
                <a:ea typeface="+mn-lt"/>
                <a:cs typeface="+mn-lt"/>
              </a:rPr>
              <a:t>, provide effective feedback, and manage grades efficiently, leaving you more time to focus on teaching and inspiring your students.</a:t>
            </a:r>
            <a:endParaRPr lang="en-US" sz="2400">
              <a:ea typeface="Calibri"/>
              <a:cs typeface="Calibri"/>
            </a:endParaRPr>
          </a:p>
          <a:p>
            <a:pPr lvl="1"/>
            <a:r>
              <a:rPr lang="en-US" sz="2400" b="1">
                <a:solidFill>
                  <a:srgbClr val="2D3B45"/>
                </a:solidFill>
                <a:ea typeface="+mn-lt"/>
                <a:cs typeface="+mn-lt"/>
              </a:rPr>
              <a:t>Zoom Link</a:t>
            </a:r>
            <a:r>
              <a:rPr lang="en-US" sz="2400">
                <a:solidFill>
                  <a:srgbClr val="2D3B45"/>
                </a:solidFill>
                <a:ea typeface="+mn-lt"/>
                <a:cs typeface="+mn-lt"/>
              </a:rPr>
              <a:t>: </a:t>
            </a:r>
            <a:r>
              <a:rPr lang="en-US" sz="2400" u="sng">
                <a:solidFill>
                  <a:srgbClr val="112D4E"/>
                </a:solidFill>
                <a:ea typeface="+mn-lt"/>
                <a:cs typeface="+mn-lt"/>
                <a:hlinkClick r:id="rId5"/>
              </a:rPr>
              <a:t>https://sdccd-edu.zoom.us/j/85790153386?pwd=qB1BUbJaFWekkZbBGNq81Wj0tKvP6J.1</a:t>
            </a:r>
            <a:r>
              <a:rPr lang="en-US" sz="2400">
                <a:solidFill>
                  <a:srgbClr val="2D3B45"/>
                </a:solidFill>
                <a:ea typeface="+mn-lt"/>
                <a:cs typeface="+mn-lt"/>
              </a:rPr>
              <a:t> </a:t>
            </a:r>
            <a:endParaRPr lang="en-US" sz="2400">
              <a:ea typeface="Calibri"/>
              <a:cs typeface="Calibri"/>
            </a:endParaRPr>
          </a:p>
          <a:p>
            <a:pPr marL="787400" lvl="1" indent="-393700">
              <a:lnSpc>
                <a:spcPts val="5107"/>
              </a:lnSpc>
              <a:buFont typeface="Arial"/>
              <a:buChar char="•"/>
            </a:pPr>
            <a:endParaRPr lang="en-US" sz="4800">
              <a:solidFill>
                <a:srgbClr val="112D4E"/>
              </a:solidFill>
              <a:latin typeface="Ubuntu"/>
              <a:ea typeface="Ubuntu"/>
              <a:cs typeface="Ubuntu"/>
            </a:endParaRPr>
          </a:p>
        </p:txBody>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a:solidFill>
                  <a:srgbClr val="112D4E"/>
                </a:solidFill>
                <a:latin typeface="League Spartan"/>
              </a:rPr>
              <a:t>Upcoming OLP Workshops</a:t>
            </a:r>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6"/>
          <a:stretch>
            <a:fillRect/>
          </a:stretch>
        </p:blipFill>
        <p:spPr>
          <a:xfrm>
            <a:off x="115239" y="9770953"/>
            <a:ext cx="5925553" cy="442327"/>
          </a:xfrm>
          <a:prstGeom prst="rect">
            <a:avLst/>
          </a:prstGeom>
        </p:spPr>
      </p:pic>
      <p:pic>
        <p:nvPicPr>
          <p:cNvPr id="5" name="Picture 4" descr="A qr code with a dinosaur&#10;&#10;Description automatically generated">
            <a:extLst>
              <a:ext uri="{FF2B5EF4-FFF2-40B4-BE49-F238E27FC236}">
                <a16:creationId xmlns:a16="http://schemas.microsoft.com/office/drawing/2014/main" id="{8E3CB60B-1017-9F41-AE6F-B6492F643427}"/>
              </a:ext>
            </a:extLst>
          </p:cNvPr>
          <p:cNvPicPr>
            <a:picLocks noChangeAspect="1"/>
          </p:cNvPicPr>
          <p:nvPr/>
        </p:nvPicPr>
        <p:blipFill>
          <a:blip r:embed="rId7"/>
          <a:stretch>
            <a:fillRect/>
          </a:stretch>
        </p:blipFill>
        <p:spPr>
          <a:xfrm>
            <a:off x="1019461" y="4409789"/>
            <a:ext cx="3143251" cy="3169032"/>
          </a:xfrm>
          <a:prstGeom prst="rect">
            <a:avLst/>
          </a:prstGeom>
        </p:spPr>
      </p:pic>
      <p:pic>
        <p:nvPicPr>
          <p:cNvPr id="6" name="Picture 5" descr="A group of laptops with graduation cap on them&#10;&#10;Description automatically generated">
            <a:extLst>
              <a:ext uri="{FF2B5EF4-FFF2-40B4-BE49-F238E27FC236}">
                <a16:creationId xmlns:a16="http://schemas.microsoft.com/office/drawing/2014/main" id="{5507846F-6789-CF9F-5AEE-7F0582DF6885}"/>
              </a:ext>
            </a:extLst>
          </p:cNvPr>
          <p:cNvPicPr>
            <a:picLocks noChangeAspect="1"/>
          </p:cNvPicPr>
          <p:nvPr/>
        </p:nvPicPr>
        <p:blipFill>
          <a:blip r:embed="rId8"/>
          <a:stretch>
            <a:fillRect/>
          </a:stretch>
        </p:blipFill>
        <p:spPr>
          <a:xfrm>
            <a:off x="1016597" y="1603065"/>
            <a:ext cx="3174761" cy="2560434"/>
          </a:xfrm>
          <a:prstGeom prst="rect">
            <a:avLst/>
          </a:prstGeom>
        </p:spPr>
      </p:pic>
    </p:spTree>
    <p:extLst>
      <p:ext uri="{BB962C8B-B14F-4D97-AF65-F5344CB8AC3E}">
        <p14:creationId xmlns:p14="http://schemas.microsoft.com/office/powerpoint/2010/main" val="298120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2392491" y="1791129"/>
            <a:ext cx="13821741" cy="369332"/>
          </a:xfrm>
          <a:prstGeom prst="rect">
            <a:avLst/>
          </a:prstGeom>
        </p:spPr>
        <p:txBody>
          <a:bodyPr wrap="square" lIns="0" tIns="0" rIns="0" bIns="0" rtlCol="0" anchor="t">
            <a:spAutoFit/>
          </a:bodyPr>
          <a:lstStyle/>
          <a:p>
            <a:pPr lvl="1"/>
            <a:r>
              <a:rPr lang="en-US" sz="2400" dirty="0">
                <a:solidFill>
                  <a:srgbClr val="2D3B45"/>
                </a:solidFill>
                <a:ea typeface="+mn-lt"/>
                <a:cs typeface="+mn-lt"/>
              </a:rPr>
              <a:t>Online Faculty Certification Program </a:t>
            </a:r>
            <a:endParaRPr lang="en-US" dirty="0"/>
          </a:p>
        </p:txBody>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rPr>
              <a:t>OFCP</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8" name="Picture 7" descr="Part 1 and Part 2 OFCP courses">
            <a:extLst>
              <a:ext uri="{FF2B5EF4-FFF2-40B4-BE49-F238E27FC236}">
                <a16:creationId xmlns:a16="http://schemas.microsoft.com/office/drawing/2014/main" id="{B1A95A0A-5245-7190-1727-916DF836CAB4}"/>
              </a:ext>
            </a:extLst>
          </p:cNvPr>
          <p:cNvPicPr>
            <a:picLocks noChangeAspect="1"/>
          </p:cNvPicPr>
          <p:nvPr/>
        </p:nvPicPr>
        <p:blipFill>
          <a:blip r:embed="rId5"/>
          <a:stretch>
            <a:fillRect/>
          </a:stretch>
        </p:blipFill>
        <p:spPr>
          <a:xfrm>
            <a:off x="1219738" y="996831"/>
            <a:ext cx="11706225" cy="8705850"/>
          </a:xfrm>
          <a:prstGeom prst="rect">
            <a:avLst/>
          </a:prstGeom>
        </p:spPr>
      </p:pic>
    </p:spTree>
    <p:extLst>
      <p:ext uri="{BB962C8B-B14F-4D97-AF65-F5344CB8AC3E}">
        <p14:creationId xmlns:p14="http://schemas.microsoft.com/office/powerpoint/2010/main" val="71599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TextBox 2"/>
          <p:cNvSpPr txBox="1"/>
          <p:nvPr/>
        </p:nvSpPr>
        <p:spPr>
          <a:xfrm>
            <a:off x="3271910" y="3581560"/>
            <a:ext cx="11815617" cy="1566545"/>
          </a:xfrm>
          <a:prstGeom prst="rect">
            <a:avLst/>
          </a:prstGeom>
        </p:spPr>
        <p:txBody>
          <a:bodyPr lIns="0" tIns="0" rIns="0" bIns="0" rtlCol="0" anchor="t">
            <a:spAutoFit/>
          </a:bodyPr>
          <a:lstStyle/>
          <a:p>
            <a:pPr algn="ctr">
              <a:lnSpc>
                <a:spcPts val="12880"/>
              </a:lnSpc>
            </a:pPr>
            <a:r>
              <a:rPr lang="en-US" sz="9200" b="1">
                <a:solidFill>
                  <a:srgbClr val="112D4E"/>
                </a:solidFill>
                <a:latin typeface="League Spartan"/>
                <a:ea typeface="League Spartan"/>
                <a:cs typeface="League Spartan"/>
                <a:sym typeface="League Spartan"/>
              </a:rPr>
              <a:t>THANK YOU</a:t>
            </a:r>
          </a:p>
        </p:txBody>
      </p:sp>
      <p:sp>
        <p:nvSpPr>
          <p:cNvPr id="3" name="Freeform 3"/>
          <p:cNvSpPr/>
          <p:nvPr/>
        </p:nvSpPr>
        <p:spPr>
          <a:xfrm>
            <a:off x="45066" y="-4434"/>
            <a:ext cx="18295302" cy="2090655"/>
          </a:xfrm>
          <a:custGeom>
            <a:avLst/>
            <a:gdLst/>
            <a:ahLst/>
            <a:cxnLst/>
            <a:rect l="l" t="t" r="r" b="b"/>
            <a:pathLst>
              <a:path w="19611255" h="2068096">
                <a:moveTo>
                  <a:pt x="0" y="0"/>
                </a:moveTo>
                <a:lnTo>
                  <a:pt x="19611254" y="0"/>
                </a:lnTo>
                <a:lnTo>
                  <a:pt x="19611254" y="2068096"/>
                </a:lnTo>
                <a:lnTo>
                  <a:pt x="0" y="2068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V="1">
            <a:off x="0" y="0"/>
            <a:ext cx="2943591" cy="4445953"/>
          </a:xfrm>
          <a:custGeom>
            <a:avLst/>
            <a:gdLst/>
            <a:ahLst/>
            <a:cxnLst/>
            <a:rect l="l" t="t" r="r" b="b"/>
            <a:pathLst>
              <a:path w="2943591" h="4445953">
                <a:moveTo>
                  <a:pt x="0" y="4445953"/>
                </a:moveTo>
                <a:lnTo>
                  <a:pt x="2943591" y="4445953"/>
                </a:lnTo>
                <a:lnTo>
                  <a:pt x="2943591" y="0"/>
                </a:lnTo>
                <a:lnTo>
                  <a:pt x="0" y="0"/>
                </a:lnTo>
                <a:lnTo>
                  <a:pt x="0" y="444595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16224379" y="6810178"/>
            <a:ext cx="2063783" cy="3468389"/>
          </a:xfrm>
          <a:custGeom>
            <a:avLst/>
            <a:gdLst/>
            <a:ahLst/>
            <a:cxnLst/>
            <a:rect l="l" t="t" r="r" b="b"/>
            <a:pathLst>
              <a:path w="2943591" h="4445953">
                <a:moveTo>
                  <a:pt x="2943591" y="0"/>
                </a:moveTo>
                <a:lnTo>
                  <a:pt x="0" y="0"/>
                </a:lnTo>
                <a:lnTo>
                  <a:pt x="0" y="4445953"/>
                </a:lnTo>
                <a:lnTo>
                  <a:pt x="2943591" y="4445953"/>
                </a:lnTo>
                <a:lnTo>
                  <a:pt x="294359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flipV="1">
            <a:off x="863" y="7646092"/>
            <a:ext cx="17550846" cy="2639597"/>
          </a:xfrm>
          <a:custGeom>
            <a:avLst/>
            <a:gdLst/>
            <a:ahLst/>
            <a:cxnLst/>
            <a:rect l="l" t="t" r="r" b="b"/>
            <a:pathLst>
              <a:path w="19611255" h="2068096">
                <a:moveTo>
                  <a:pt x="19611254" y="2068096"/>
                </a:moveTo>
                <a:lnTo>
                  <a:pt x="0" y="2068096"/>
                </a:lnTo>
                <a:lnTo>
                  <a:pt x="0" y="0"/>
                </a:lnTo>
                <a:lnTo>
                  <a:pt x="19611254" y="0"/>
                </a:lnTo>
                <a:lnTo>
                  <a:pt x="19611254" y="206809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Rectangle 8">
            <a:extLst>
              <a:ext uri="{FF2B5EF4-FFF2-40B4-BE49-F238E27FC236}">
                <a16:creationId xmlns:a16="http://schemas.microsoft.com/office/drawing/2014/main" id="{EAC5A77F-1D0C-F518-E9AB-370854B0B96F}"/>
              </a:ext>
            </a:extLst>
          </p:cNvPr>
          <p:cNvSpPr/>
          <p:nvPr/>
        </p:nvSpPr>
        <p:spPr>
          <a:xfrm>
            <a:off x="1" y="1332424"/>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2BA5E9B7-8E82-68C7-30BF-47C2C08B281D}"/>
              </a:ext>
            </a:extLst>
          </p:cNvPr>
          <p:cNvPicPr>
            <a:picLocks noChangeAspect="1"/>
          </p:cNvPicPr>
          <p:nvPr/>
        </p:nvPicPr>
        <p:blipFill>
          <a:blip r:embed="rId6"/>
          <a:stretch>
            <a:fillRect/>
          </a:stretch>
        </p:blipFill>
        <p:spPr>
          <a:xfrm>
            <a:off x="2033462" y="1648703"/>
            <a:ext cx="6096000" cy="1057275"/>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7CEDED10-1E8E-B7D5-7167-6B87B8D0F718}"/>
              </a:ext>
            </a:extLst>
          </p:cNvPr>
          <p:cNvPicPr>
            <a:picLocks noChangeAspect="1"/>
          </p:cNvPicPr>
          <p:nvPr/>
        </p:nvPicPr>
        <p:blipFill>
          <a:blip r:embed="rId7"/>
          <a:stretch>
            <a:fillRect/>
          </a:stretch>
        </p:blipFill>
        <p:spPr>
          <a:xfrm>
            <a:off x="9817195" y="4883533"/>
            <a:ext cx="6517107" cy="5143498"/>
          </a:xfrm>
          <a:prstGeom prst="rect">
            <a:avLst/>
          </a:prstGeom>
        </p:spPr>
      </p:pic>
      <p:sp>
        <p:nvSpPr>
          <p:cNvPr id="7" name="TextBox 6">
            <a:extLst>
              <a:ext uri="{FF2B5EF4-FFF2-40B4-BE49-F238E27FC236}">
                <a16:creationId xmlns:a16="http://schemas.microsoft.com/office/drawing/2014/main" id="{9C1465B1-AF29-14F2-1104-4BC3677E50EB}"/>
              </a:ext>
            </a:extLst>
          </p:cNvPr>
          <p:cNvSpPr txBox="1"/>
          <p:nvPr/>
        </p:nvSpPr>
        <p:spPr>
          <a:xfrm>
            <a:off x="5561540" y="5141513"/>
            <a:ext cx="64233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League Spartan"/>
                <a:ea typeface="Calibri"/>
                <a:cs typeface="Calibri"/>
              </a:rPr>
              <a:t>Contact us at</a:t>
            </a:r>
            <a:endParaRPr lang="en-US" dirty="0"/>
          </a:p>
          <a:p>
            <a:pPr algn="ctr"/>
            <a:r>
              <a:rPr lang="en-US" sz="2800" dirty="0">
                <a:latin typeface="League Spartan"/>
                <a:ea typeface="+mn-lt"/>
                <a:cs typeface="+mn-lt"/>
              </a:rPr>
              <a:t>dlforisptolp@sdccd.edu</a:t>
            </a:r>
            <a:endParaRPr lang="en-US" sz="2800" dirty="0">
              <a:latin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a:off x="45465" y="8016240"/>
            <a:ext cx="18288000" cy="2270760"/>
          </a:xfrm>
          <a:custGeom>
            <a:avLst/>
            <a:gdLst/>
            <a:ahLst/>
            <a:cxnLst/>
            <a:rect l="l" t="t" r="r" b="b"/>
            <a:pathLst>
              <a:path w="18288000" h="2270760">
                <a:moveTo>
                  <a:pt x="0" y="0"/>
                </a:moveTo>
                <a:lnTo>
                  <a:pt x="18288000" y="0"/>
                </a:lnTo>
                <a:lnTo>
                  <a:pt x="18288000" y="2270760"/>
                </a:lnTo>
                <a:lnTo>
                  <a:pt x="0" y="2270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764702" y="6172200"/>
            <a:ext cx="3523297" cy="4114800"/>
          </a:xfrm>
          <a:custGeom>
            <a:avLst/>
            <a:gdLst/>
            <a:ahLst/>
            <a:cxnLst/>
            <a:rect l="l" t="t" r="r" b="b"/>
            <a:pathLst>
              <a:path w="3523297" h="4114800">
                <a:moveTo>
                  <a:pt x="0" y="0"/>
                </a:moveTo>
                <a:lnTo>
                  <a:pt x="3523298" y="0"/>
                </a:lnTo>
                <a:lnTo>
                  <a:pt x="35232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0" y="17780"/>
            <a:ext cx="18288000" cy="2270760"/>
          </a:xfrm>
          <a:custGeom>
            <a:avLst/>
            <a:gdLst/>
            <a:ahLst/>
            <a:cxnLst/>
            <a:rect l="l" t="t" r="r" b="b"/>
            <a:pathLst>
              <a:path w="18288000" h="2270760">
                <a:moveTo>
                  <a:pt x="18288000" y="2270760"/>
                </a:moveTo>
                <a:lnTo>
                  <a:pt x="0" y="2270760"/>
                </a:lnTo>
                <a:lnTo>
                  <a:pt x="0" y="0"/>
                </a:lnTo>
                <a:lnTo>
                  <a:pt x="18288000" y="0"/>
                </a:lnTo>
                <a:lnTo>
                  <a:pt x="18288000" y="22707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072795" y="4112674"/>
            <a:ext cx="16139669" cy="1548501"/>
          </a:xfrm>
          <a:prstGeom prst="rect">
            <a:avLst/>
          </a:prstGeom>
        </p:spPr>
        <p:txBody>
          <a:bodyPr lIns="0" tIns="0" rIns="0" bIns="0" rtlCol="0" anchor="t">
            <a:spAutoFit/>
          </a:bodyPr>
          <a:lstStyle/>
          <a:p>
            <a:pPr algn="ctr">
              <a:lnSpc>
                <a:spcPts val="12880"/>
              </a:lnSpc>
            </a:pPr>
            <a:r>
              <a:rPr lang="en-US" sz="8000" dirty="0">
                <a:solidFill>
                  <a:srgbClr val="F9F7F7"/>
                </a:solidFill>
                <a:latin typeface="League Spartan"/>
                <a:sym typeface="League Spartan"/>
              </a:rPr>
              <a:t>SDCCD OLP Faculty Resources</a:t>
            </a:r>
            <a:endParaRPr lang="en-US" sz="8000">
              <a:ea typeface="Calibri"/>
              <a:cs typeface="Calibri"/>
            </a:endParaRPr>
          </a:p>
        </p:txBody>
      </p:sp>
      <p:sp>
        <p:nvSpPr>
          <p:cNvPr id="7" name="TextBox 7"/>
          <p:cNvSpPr txBox="1"/>
          <p:nvPr/>
        </p:nvSpPr>
        <p:spPr>
          <a:xfrm>
            <a:off x="4384892" y="5738574"/>
            <a:ext cx="9514545" cy="867930"/>
          </a:xfrm>
          <a:prstGeom prst="rect">
            <a:avLst/>
          </a:prstGeom>
        </p:spPr>
        <p:txBody>
          <a:bodyPr lIns="0" tIns="0" rIns="0" bIns="0" rtlCol="0" anchor="t">
            <a:spAutoFit/>
          </a:bodyPr>
          <a:lstStyle/>
          <a:p>
            <a:pPr algn="ctr">
              <a:lnSpc>
                <a:spcPts val="7279"/>
              </a:lnSpc>
            </a:pPr>
            <a:r>
              <a:rPr lang="en-US" sz="5150" dirty="0">
                <a:solidFill>
                  <a:srgbClr val="F9F7F7"/>
                </a:solidFill>
                <a:latin typeface="Ubuntu"/>
                <a:sym typeface="Ubuntu"/>
              </a:rPr>
              <a:t>Online Learning Pathways Team</a:t>
            </a:r>
            <a:endParaRPr lang="en-US" dirty="0"/>
          </a:p>
        </p:txBody>
      </p:sp>
      <p:sp>
        <p:nvSpPr>
          <p:cNvPr id="9" name="Freeform 5">
            <a:extLst>
              <a:ext uri="{FF2B5EF4-FFF2-40B4-BE49-F238E27FC236}">
                <a16:creationId xmlns:a16="http://schemas.microsoft.com/office/drawing/2014/main" id="{95C912C1-EB84-E510-702A-2D3098E615B9}"/>
              </a:ext>
            </a:extLst>
          </p:cNvPr>
          <p:cNvSpPr/>
          <p:nvPr/>
        </p:nvSpPr>
        <p:spPr>
          <a:xfrm flipH="1" flipV="1">
            <a:off x="152400" y="15240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10">
            <a:extLst>
              <a:ext uri="{FF2B5EF4-FFF2-40B4-BE49-F238E27FC236}">
                <a16:creationId xmlns:a16="http://schemas.microsoft.com/office/drawing/2014/main" id="{9EE2CA50-EECB-F95E-F550-1D6914BD7CB2}"/>
              </a:ext>
            </a:extLst>
          </p:cNvPr>
          <p:cNvSpPr/>
          <p:nvPr/>
        </p:nvSpPr>
        <p:spPr>
          <a:xfrm>
            <a:off x="1" y="1951191"/>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92DA503D-FC51-B19F-E06F-94DAD4955820}"/>
              </a:ext>
            </a:extLst>
          </p:cNvPr>
          <p:cNvPicPr>
            <a:picLocks noChangeAspect="1"/>
          </p:cNvPicPr>
          <p:nvPr/>
        </p:nvPicPr>
        <p:blipFill>
          <a:blip r:embed="rId6"/>
          <a:stretch>
            <a:fillRect/>
          </a:stretch>
        </p:blipFill>
        <p:spPr>
          <a:xfrm>
            <a:off x="2274094" y="2250282"/>
            <a:ext cx="6096000" cy="1057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a:off x="0" y="0"/>
            <a:ext cx="3604736" cy="10287000"/>
          </a:xfrm>
          <a:custGeom>
            <a:avLst/>
            <a:gdLst/>
            <a:ahLst/>
            <a:cxnLst/>
            <a:rect l="l" t="t" r="r" b="b"/>
            <a:pathLst>
              <a:path w="3604736" h="10287000">
                <a:moveTo>
                  <a:pt x="0" y="0"/>
                </a:moveTo>
                <a:lnTo>
                  <a:pt x="3604736" y="0"/>
                </a:lnTo>
                <a:lnTo>
                  <a:pt x="3604736"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604016" y="2092641"/>
            <a:ext cx="14201861" cy="4685898"/>
          </a:xfrm>
          <a:prstGeom prst="rect">
            <a:avLst/>
          </a:prstGeom>
        </p:spPr>
        <p:txBody>
          <a:bodyPr lIns="0" tIns="0" rIns="0" bIns="0" rtlCol="0" anchor="t">
            <a:spAutoFit/>
          </a:bodyPr>
          <a:lstStyle/>
          <a:p>
            <a:pPr marL="571500" indent="-571500">
              <a:lnSpc>
                <a:spcPts val="6160"/>
              </a:lnSpc>
              <a:buFont typeface="Arial"/>
              <a:buChar char="•"/>
            </a:pPr>
            <a:r>
              <a:rPr lang="en-US" sz="4400" b="1">
                <a:solidFill>
                  <a:srgbClr val="303841"/>
                </a:solidFill>
                <a:latin typeface="Ubuntu"/>
              </a:rPr>
              <a:t>Dean Brian Weston </a:t>
            </a:r>
            <a:endParaRPr lang="en-US" b="1"/>
          </a:p>
          <a:p>
            <a:pPr marL="571500" indent="-571500">
              <a:lnSpc>
                <a:spcPts val="6160"/>
              </a:lnSpc>
              <a:buFont typeface="Arial"/>
              <a:buChar char="•"/>
            </a:pPr>
            <a:r>
              <a:rPr lang="en-US" sz="4400" b="1">
                <a:solidFill>
                  <a:srgbClr val="303841"/>
                </a:solidFill>
                <a:latin typeface="Ubuntu"/>
              </a:rPr>
              <a:t>Liesl </a:t>
            </a:r>
            <a:r>
              <a:rPr lang="en-US" sz="4400">
                <a:solidFill>
                  <a:srgbClr val="303841"/>
                </a:solidFill>
                <a:latin typeface="Ubuntu"/>
              </a:rPr>
              <a:t>Boswell, </a:t>
            </a:r>
            <a:r>
              <a:rPr lang="en-US" sz="4400" i="1">
                <a:solidFill>
                  <a:srgbClr val="303841"/>
                </a:solidFill>
                <a:latin typeface="Ubuntu"/>
              </a:rPr>
              <a:t>Instructional Design Supervisor</a:t>
            </a:r>
          </a:p>
          <a:p>
            <a:pPr marL="571500" indent="-571500">
              <a:lnSpc>
                <a:spcPts val="6160"/>
              </a:lnSpc>
              <a:buFont typeface="Arial"/>
              <a:buChar char="•"/>
            </a:pPr>
            <a:r>
              <a:rPr lang="en-US" sz="4400" b="1">
                <a:solidFill>
                  <a:srgbClr val="303841"/>
                </a:solidFill>
                <a:latin typeface="Ubuntu"/>
              </a:rPr>
              <a:t>Chris </a:t>
            </a:r>
            <a:r>
              <a:rPr lang="en-US" sz="4400">
                <a:solidFill>
                  <a:srgbClr val="303841"/>
                </a:solidFill>
                <a:latin typeface="Ubuntu"/>
              </a:rPr>
              <a:t>Rodgers, </a:t>
            </a:r>
            <a:r>
              <a:rPr lang="en-US" sz="4400" i="1">
                <a:solidFill>
                  <a:srgbClr val="303841"/>
                </a:solidFill>
                <a:latin typeface="Ubuntu"/>
                <a:ea typeface="+mn-lt"/>
                <a:cs typeface="+mn-lt"/>
              </a:rPr>
              <a:t>Instructional Design Coordinator</a:t>
            </a:r>
          </a:p>
          <a:p>
            <a:pPr marL="571500" indent="-571500">
              <a:lnSpc>
                <a:spcPts val="6160"/>
              </a:lnSpc>
              <a:buFont typeface="Arial"/>
              <a:buChar char="•"/>
            </a:pPr>
            <a:r>
              <a:rPr lang="en-US" sz="4400" b="1">
                <a:solidFill>
                  <a:srgbClr val="303841"/>
                </a:solidFill>
                <a:latin typeface="Ubuntu"/>
              </a:rPr>
              <a:t>Peter </a:t>
            </a:r>
            <a:r>
              <a:rPr lang="en-US" sz="4400">
                <a:solidFill>
                  <a:srgbClr val="303841"/>
                </a:solidFill>
                <a:latin typeface="Ubuntu"/>
              </a:rPr>
              <a:t>Tea, </a:t>
            </a:r>
            <a:r>
              <a:rPr lang="en-US" sz="4400" i="1">
                <a:solidFill>
                  <a:srgbClr val="303841"/>
                </a:solidFill>
                <a:latin typeface="Ubuntu"/>
              </a:rPr>
              <a:t>Systems Analyst</a:t>
            </a:r>
          </a:p>
          <a:p>
            <a:pPr marL="571500" indent="-571500">
              <a:lnSpc>
                <a:spcPts val="6160"/>
              </a:lnSpc>
              <a:buFont typeface="Arial"/>
              <a:buChar char="•"/>
            </a:pPr>
            <a:r>
              <a:rPr lang="en-US" sz="4400" b="1">
                <a:solidFill>
                  <a:srgbClr val="303841"/>
                </a:solidFill>
                <a:latin typeface="Ubuntu"/>
              </a:rPr>
              <a:t>Mary </a:t>
            </a:r>
            <a:r>
              <a:rPr lang="en-US" sz="4400">
                <a:solidFill>
                  <a:srgbClr val="303841"/>
                </a:solidFill>
                <a:latin typeface="Ubuntu"/>
              </a:rPr>
              <a:t>Kingsley, </a:t>
            </a:r>
            <a:r>
              <a:rPr lang="en-US" sz="4400" i="1">
                <a:solidFill>
                  <a:srgbClr val="303841"/>
                </a:solidFill>
                <a:latin typeface="Ubuntu"/>
              </a:rPr>
              <a:t>Secretary</a:t>
            </a:r>
          </a:p>
          <a:p>
            <a:pPr marL="571500" indent="-571500">
              <a:lnSpc>
                <a:spcPts val="6160"/>
              </a:lnSpc>
              <a:buFont typeface="Arial"/>
              <a:buChar char="•"/>
            </a:pPr>
            <a:endParaRPr lang="en-US" sz="4400">
              <a:solidFill>
                <a:srgbClr val="303841"/>
              </a:solidFill>
              <a:latin typeface="Ubuntu"/>
            </a:endParaRPr>
          </a:p>
        </p:txBody>
      </p:sp>
      <p:sp>
        <p:nvSpPr>
          <p:cNvPr id="4" name="Freeform 4"/>
          <p:cNvSpPr/>
          <p:nvPr/>
        </p:nvSpPr>
        <p:spPr>
          <a:xfrm flipV="1">
            <a:off x="13172521" y="0"/>
            <a:ext cx="4422535" cy="2402911"/>
          </a:xfrm>
          <a:custGeom>
            <a:avLst/>
            <a:gdLst/>
            <a:ahLst/>
            <a:cxnLst/>
            <a:rect l="l" t="t" r="r" b="b"/>
            <a:pathLst>
              <a:path w="4422535" h="2402911">
                <a:moveTo>
                  <a:pt x="0" y="2402911"/>
                </a:moveTo>
                <a:lnTo>
                  <a:pt x="4422535" y="2402911"/>
                </a:lnTo>
                <a:lnTo>
                  <a:pt x="4422535" y="0"/>
                </a:lnTo>
                <a:lnTo>
                  <a:pt x="0" y="0"/>
                </a:lnTo>
                <a:lnTo>
                  <a:pt x="0" y="240291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045247" y="608129"/>
            <a:ext cx="16121675" cy="1313821"/>
          </a:xfrm>
          <a:prstGeom prst="rect">
            <a:avLst/>
          </a:prstGeom>
        </p:spPr>
        <p:txBody>
          <a:bodyPr wrap="square" lIns="0" tIns="0" rIns="0" bIns="0" rtlCol="0" anchor="t">
            <a:spAutoFit/>
          </a:bodyPr>
          <a:lstStyle/>
          <a:p>
            <a:pPr algn="r">
              <a:lnSpc>
                <a:spcPts val="11479"/>
              </a:lnSpc>
            </a:pPr>
            <a:r>
              <a:rPr lang="en-US" sz="5400">
                <a:solidFill>
                  <a:srgbClr val="303841"/>
                </a:solidFill>
                <a:latin typeface="League Spartan"/>
              </a:rPr>
              <a:t>Online Learning Pathways Team</a:t>
            </a:r>
            <a:endParaRPr lang="en-US" sz="5400">
              <a:ea typeface="Calibri"/>
              <a:cs typeface="Calibri"/>
            </a:endParaRPr>
          </a:p>
        </p:txBody>
      </p:sp>
      <p:sp>
        <p:nvSpPr>
          <p:cNvPr id="6" name="Freeform 6"/>
          <p:cNvSpPr/>
          <p:nvPr/>
        </p:nvSpPr>
        <p:spPr>
          <a:xfrm>
            <a:off x="13172521" y="7484039"/>
            <a:ext cx="4422535" cy="2402911"/>
          </a:xfrm>
          <a:custGeom>
            <a:avLst/>
            <a:gdLst/>
            <a:ahLst/>
            <a:cxnLst/>
            <a:rect l="l" t="t" r="r" b="b"/>
            <a:pathLst>
              <a:path w="4422535" h="2402911">
                <a:moveTo>
                  <a:pt x="0" y="0"/>
                </a:moveTo>
                <a:lnTo>
                  <a:pt x="4422535" y="0"/>
                </a:lnTo>
                <a:lnTo>
                  <a:pt x="4422535" y="2402911"/>
                </a:lnTo>
                <a:lnTo>
                  <a:pt x="0" y="2402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Rectangle 8">
            <a:extLst>
              <a:ext uri="{FF2B5EF4-FFF2-40B4-BE49-F238E27FC236}">
                <a16:creationId xmlns:a16="http://schemas.microsoft.com/office/drawing/2014/main" id="{A12BB852-4C99-5B3B-F564-53C3906A6723}"/>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57750248-8065-2829-DCE2-4FB1C59A3FC6}"/>
              </a:ext>
            </a:extLst>
          </p:cNvPr>
          <p:cNvPicPr>
            <a:picLocks noChangeAspect="1"/>
          </p:cNvPicPr>
          <p:nvPr/>
        </p:nvPicPr>
        <p:blipFill>
          <a:blip r:embed="rId6"/>
          <a:stretch>
            <a:fillRect/>
          </a:stretch>
        </p:blipFill>
        <p:spPr>
          <a:xfrm>
            <a:off x="115239" y="9770953"/>
            <a:ext cx="5925553" cy="442327"/>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764F1951-13A7-E90A-4419-0FBB866FC80A}"/>
              </a:ext>
            </a:extLst>
          </p:cNvPr>
          <p:cNvPicPr>
            <a:picLocks noChangeAspect="1"/>
          </p:cNvPicPr>
          <p:nvPr/>
        </p:nvPicPr>
        <p:blipFill>
          <a:blip r:embed="rId7"/>
          <a:stretch>
            <a:fillRect/>
          </a:stretch>
        </p:blipFill>
        <p:spPr>
          <a:xfrm>
            <a:off x="9593752" y="4247578"/>
            <a:ext cx="7969489" cy="6277904"/>
          </a:xfrm>
          <a:prstGeom prst="rect">
            <a:avLst/>
          </a:prstGeom>
        </p:spPr>
      </p:pic>
    </p:spTree>
    <p:extLst>
      <p:ext uri="{BB962C8B-B14F-4D97-AF65-F5344CB8AC3E}">
        <p14:creationId xmlns:p14="http://schemas.microsoft.com/office/powerpoint/2010/main" val="412949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66881" y="2571760"/>
            <a:ext cx="13821741" cy="8286884"/>
          </a:xfrm>
          <a:prstGeom prst="rect">
            <a:avLst/>
          </a:prstGeom>
        </p:spPr>
        <p:txBody>
          <a:bodyPr wrap="square" lIns="0" tIns="0" rIns="0" bIns="0" rtlCol="0" anchor="t">
            <a:spAutoFit/>
          </a:bodyPr>
          <a:lstStyle/>
          <a:p>
            <a:pPr>
              <a:buFont typeface="Arial"/>
              <a:buChar char="•"/>
            </a:pPr>
            <a:r>
              <a:rPr lang="en-US" sz="2800" b="1" dirty="0">
                <a:solidFill>
                  <a:srgbClr val="222222"/>
                </a:solidFill>
                <a:latin typeface="Work Sans"/>
              </a:rPr>
              <a:t>CAN DO: For Busy Educators Series</a:t>
            </a:r>
            <a:br>
              <a:rPr lang="en-US" sz="2800" b="1" dirty="0">
                <a:solidFill>
                  <a:srgbClr val="222222"/>
                </a:solidFill>
                <a:latin typeface="Work Sans"/>
              </a:rPr>
            </a:br>
            <a:r>
              <a:rPr lang="en-US" sz="2400" dirty="0">
                <a:solidFill>
                  <a:srgbClr val="222222"/>
                </a:solidFill>
                <a:latin typeface="Work Sans"/>
              </a:rPr>
              <a:t>We'll cover the essentials of using Canvas, along with some of its special features to help you streamline your teaching and enhance student engagement. Perfect for those short on time but eager to maximize their Canvas skills. Join us and discover what Canvas CAN DO for you!</a:t>
            </a:r>
            <a:br>
              <a:rPr lang="en-US" sz="2800" b="1" dirty="0">
                <a:solidFill>
                  <a:srgbClr val="222222"/>
                </a:solidFill>
                <a:latin typeface="Work Sans"/>
              </a:rPr>
            </a:br>
            <a:endParaRPr lang="en-US" sz="2800" b="1" dirty="0">
              <a:solidFill>
                <a:srgbClr val="222222"/>
              </a:solidFill>
              <a:latin typeface="Work Sans"/>
            </a:endParaRPr>
          </a:p>
          <a:p>
            <a:pPr>
              <a:buFont typeface="Arial"/>
              <a:buChar char="•"/>
            </a:pPr>
            <a:r>
              <a:rPr lang="en-US" sz="2800" b="1" dirty="0">
                <a:solidFill>
                  <a:srgbClr val="222222"/>
                </a:solidFill>
                <a:latin typeface="Work Sans"/>
              </a:rPr>
              <a:t>Ed-Venture Series</a:t>
            </a:r>
            <a:br>
              <a:rPr lang="en-US" sz="2800" b="1" dirty="0">
                <a:solidFill>
                  <a:srgbClr val="222222"/>
                </a:solidFill>
                <a:latin typeface="Work Sans"/>
              </a:rPr>
            </a:br>
            <a:r>
              <a:rPr lang="en-US" sz="2400" dirty="0">
                <a:solidFill>
                  <a:srgbClr val="222222"/>
                </a:solidFill>
                <a:latin typeface="Work Sans"/>
              </a:rPr>
              <a:t>This workshop series is all about exploring innovative teaching practices to boost student learning and make your courses a hit with students. Whether you're looking to refresh your approach or try something new, these sessions are packed with creative strategies and practical tips. Join us and take your teaching to the next level!</a:t>
            </a:r>
            <a:br>
              <a:rPr lang="en-US" sz="2800" b="1" dirty="0">
                <a:solidFill>
                  <a:srgbClr val="222222"/>
                </a:solidFill>
                <a:latin typeface="Work Sans"/>
              </a:rPr>
            </a:br>
            <a:endParaRPr lang="en-US" sz="2800" b="1" dirty="0">
              <a:solidFill>
                <a:srgbClr val="222222"/>
              </a:solidFill>
              <a:latin typeface="Work Sans"/>
            </a:endParaRPr>
          </a:p>
          <a:p>
            <a:pPr>
              <a:buFont typeface="Arial"/>
              <a:buChar char="•"/>
            </a:pPr>
            <a:r>
              <a:rPr lang="en-US" sz="2800" b="1" dirty="0">
                <a:solidFill>
                  <a:srgbClr val="222222"/>
                </a:solidFill>
                <a:latin typeface="Work Sans"/>
              </a:rPr>
              <a:t>Za-Za Zoom Series</a:t>
            </a:r>
            <a:br>
              <a:rPr lang="en-US" sz="2800" b="1" dirty="0">
                <a:solidFill>
                  <a:srgbClr val="222222"/>
                </a:solidFill>
                <a:latin typeface="Work Sans"/>
              </a:rPr>
            </a:br>
            <a:r>
              <a:rPr lang="en-US" sz="2400" dirty="0">
                <a:solidFill>
                  <a:srgbClr val="222222"/>
                </a:solidFill>
                <a:latin typeface="Work Sans"/>
              </a:rPr>
              <a:t>Join us for a series of workshops where you'll learn how to harness the power of Zoom to elevate your teaching. From designing interactive sessions to creating a strong learning community, we'll show you how to make the most of Zoom's features to engage your students like never before. Don't miss out!</a:t>
            </a:r>
            <a:endParaRPr lang="en-US" sz="2400" dirty="0"/>
          </a:p>
          <a:p>
            <a:pPr lvl="1">
              <a:buFont typeface="Arial"/>
              <a:buChar char="•"/>
            </a:pPr>
            <a:endParaRPr lang="en-US" sz="2800" b="1" dirty="0">
              <a:ea typeface="Calibri"/>
              <a:cs typeface="Calibri"/>
            </a:endParaRPr>
          </a:p>
          <a:p>
            <a:pPr lvl="1">
              <a:buFont typeface="Arial"/>
              <a:buChar char="•"/>
            </a:pPr>
            <a:endParaRPr lang="en-US" sz="2400" dirty="0">
              <a:solidFill>
                <a:srgbClr val="2D3B45"/>
              </a:solidFill>
              <a:ea typeface="Calibri"/>
              <a:cs typeface="Calibri"/>
            </a:endParaRPr>
          </a:p>
          <a:p>
            <a:pPr marL="787400" lvl="1" indent="-393700">
              <a:lnSpc>
                <a:spcPts val="5107"/>
              </a:lnSpc>
              <a:buFont typeface="Arial"/>
              <a:buChar char="•"/>
            </a:pPr>
            <a:endParaRPr lang="en-US" sz="4800">
              <a:solidFill>
                <a:srgbClr val="112D4E"/>
              </a:solidFill>
              <a:latin typeface="Ubuntu"/>
              <a:ea typeface="Ubuntu"/>
              <a:cs typeface="Ubuntu"/>
            </a:endParaRPr>
          </a:p>
        </p:txBody>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rPr>
              <a:t>SDCCD DE Toolkit</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5" name="Picture 4" descr="A qr code with a dinosaur&#10;&#10;Description automatically generated">
            <a:extLst>
              <a:ext uri="{FF2B5EF4-FFF2-40B4-BE49-F238E27FC236}">
                <a16:creationId xmlns:a16="http://schemas.microsoft.com/office/drawing/2014/main" id="{8E3CB60B-1017-9F41-AE6F-B6492F643427}"/>
              </a:ext>
            </a:extLst>
          </p:cNvPr>
          <p:cNvPicPr>
            <a:picLocks noChangeAspect="1"/>
          </p:cNvPicPr>
          <p:nvPr/>
        </p:nvPicPr>
        <p:blipFill>
          <a:blip r:embed="rId5"/>
          <a:stretch>
            <a:fillRect/>
          </a:stretch>
        </p:blipFill>
        <p:spPr>
          <a:xfrm>
            <a:off x="1019461" y="4409789"/>
            <a:ext cx="3143251" cy="3169032"/>
          </a:xfrm>
          <a:prstGeom prst="rect">
            <a:avLst/>
          </a:prstGeom>
        </p:spPr>
      </p:pic>
      <p:pic>
        <p:nvPicPr>
          <p:cNvPr id="6" name="Picture 5" descr="A group of laptops with graduation cap on them&#10;&#10;Description automatically generated">
            <a:extLst>
              <a:ext uri="{FF2B5EF4-FFF2-40B4-BE49-F238E27FC236}">
                <a16:creationId xmlns:a16="http://schemas.microsoft.com/office/drawing/2014/main" id="{5507846F-6789-CF9F-5AEE-7F0582DF6885}"/>
              </a:ext>
            </a:extLst>
          </p:cNvPr>
          <p:cNvPicPr>
            <a:picLocks noChangeAspect="1"/>
          </p:cNvPicPr>
          <p:nvPr/>
        </p:nvPicPr>
        <p:blipFill>
          <a:blip r:embed="rId6"/>
          <a:stretch>
            <a:fillRect/>
          </a:stretch>
        </p:blipFill>
        <p:spPr>
          <a:xfrm>
            <a:off x="1016597" y="1603065"/>
            <a:ext cx="3174761" cy="2560434"/>
          </a:xfrm>
          <a:prstGeom prst="rect">
            <a:avLst/>
          </a:prstGeom>
        </p:spPr>
      </p:pic>
    </p:spTree>
    <p:extLst>
      <p:ext uri="{BB962C8B-B14F-4D97-AF65-F5344CB8AC3E}">
        <p14:creationId xmlns:p14="http://schemas.microsoft.com/office/powerpoint/2010/main" val="56091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340757" y="2571760"/>
            <a:ext cx="13821741" cy="7017306"/>
          </a:xfrm>
          <a:prstGeom prst="rect">
            <a:avLst/>
          </a:prstGeom>
        </p:spPr>
        <p:txBody>
          <a:bodyPr wrap="square" lIns="0" tIns="0" rIns="0" bIns="0" rtlCol="0" anchor="t">
            <a:spAutoFit/>
          </a:bodyPr>
          <a:lstStyle/>
          <a:p>
            <a:pPr>
              <a:buFont typeface="Arial"/>
              <a:buChar char="•"/>
            </a:pPr>
            <a:r>
              <a:rPr lang="en-US" sz="2800" b="1">
                <a:solidFill>
                  <a:srgbClr val="222222"/>
                </a:solidFill>
                <a:latin typeface="Work Sans"/>
              </a:rPr>
              <a:t>Click-A-Long</a:t>
            </a:r>
            <a:br>
              <a:rPr lang="en-US" sz="2800" b="1" dirty="0">
                <a:solidFill>
                  <a:srgbClr val="222222"/>
                </a:solidFill>
                <a:latin typeface="Work Sans"/>
              </a:rPr>
            </a:br>
            <a:r>
              <a:rPr lang="en-US" sz="2400">
                <a:solidFill>
                  <a:srgbClr val="222222"/>
                </a:solidFill>
                <a:latin typeface="Work Sans"/>
              </a:rPr>
              <a:t>This hands-on session lets you work on your course in real-time while following along with guided instructions. Bring your laptop, and as we explore features and strategies, you'll click along and apply them directly to your course. It’s the perfect way to learn by doing and leave the workshop with tangible progress!</a:t>
            </a:r>
            <a:br>
              <a:rPr lang="en-US" sz="2800" b="1" dirty="0">
                <a:solidFill>
                  <a:srgbClr val="222222"/>
                </a:solidFill>
                <a:latin typeface="Work Sans"/>
              </a:rPr>
            </a:br>
            <a:endParaRPr lang="en-US" sz="2800" b="1" dirty="0">
              <a:solidFill>
                <a:srgbClr val="222222"/>
              </a:solidFill>
              <a:latin typeface="Work Sans"/>
            </a:endParaRPr>
          </a:p>
          <a:p>
            <a:pPr>
              <a:buFont typeface="Arial"/>
              <a:buChar char="•"/>
            </a:pPr>
            <a:r>
              <a:rPr lang="en-US" sz="2800" b="1" dirty="0">
                <a:solidFill>
                  <a:srgbClr val="222222"/>
                </a:solidFill>
                <a:latin typeface="Work Sans"/>
              </a:rPr>
              <a:t>Demo</a:t>
            </a:r>
            <a:br>
              <a:rPr lang="en-US" sz="2800" b="1" dirty="0">
                <a:solidFill>
                  <a:srgbClr val="222222"/>
                </a:solidFill>
                <a:latin typeface="Work Sans"/>
              </a:rPr>
            </a:br>
            <a:r>
              <a:rPr lang="en-US" sz="2400" dirty="0">
                <a:solidFill>
                  <a:srgbClr val="222222"/>
                </a:solidFill>
                <a:latin typeface="Work Sans"/>
              </a:rPr>
              <a:t>We'll be showcasing new applications and processes that can elevate your teaching experience. You'll get a firsthand look at how these tools work, with step-by-step guidance on how to integrate them into your own courses. It's a great opportunity to see the latest innovations in action and ask questions along the way!</a:t>
            </a:r>
            <a:br>
              <a:rPr lang="en-US" sz="2800" b="1" dirty="0">
                <a:solidFill>
                  <a:srgbClr val="222222"/>
                </a:solidFill>
                <a:latin typeface="Work Sans"/>
              </a:rPr>
            </a:br>
            <a:endParaRPr lang="en-US" sz="2800" b="1" dirty="0">
              <a:latin typeface="Work Sans"/>
            </a:endParaRPr>
          </a:p>
          <a:p>
            <a:pPr>
              <a:buFont typeface="Arial"/>
              <a:buChar char="•"/>
            </a:pPr>
            <a:r>
              <a:rPr lang="en-US" sz="2800" b="1" dirty="0">
                <a:solidFill>
                  <a:srgbClr val="222222"/>
                </a:solidFill>
                <a:latin typeface="Work Sans"/>
              </a:rPr>
              <a:t>Community/Panel</a:t>
            </a:r>
            <a:br>
              <a:rPr lang="en-US" sz="2800" b="1" dirty="0">
                <a:solidFill>
                  <a:srgbClr val="222222"/>
                </a:solidFill>
                <a:latin typeface="Work Sans"/>
              </a:rPr>
            </a:br>
            <a:r>
              <a:rPr lang="en-US" sz="2400" dirty="0">
                <a:solidFill>
                  <a:srgbClr val="222222"/>
                </a:solidFill>
                <a:latin typeface="Work Sans"/>
              </a:rPr>
              <a:t>This is your chance to engage with fellow educators in a collaborative space where we’ll discuss key topics, share insights, and explore different perspectives. Whether you have questions, ideas, or just want to listen in, this workshop is all about open dialogue and learning from each other. Everyone’s voice is welcome!</a:t>
            </a:r>
            <a:endParaRPr lang="en-US" sz="2400" dirty="0"/>
          </a:p>
          <a:p>
            <a:pPr>
              <a:buFont typeface="Arial"/>
              <a:buChar char="•"/>
            </a:pPr>
            <a:endParaRPr lang="en-US" sz="2800" b="1" dirty="0">
              <a:latin typeface="Work Sans"/>
            </a:endParaRPr>
          </a:p>
        </p:txBody>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rPr>
              <a:t>Workshop Types</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5" name="Picture 4" descr="A qr code with a dinosaur&#10;&#10;Description automatically generated">
            <a:extLst>
              <a:ext uri="{FF2B5EF4-FFF2-40B4-BE49-F238E27FC236}">
                <a16:creationId xmlns:a16="http://schemas.microsoft.com/office/drawing/2014/main" id="{8E3CB60B-1017-9F41-AE6F-B6492F643427}"/>
              </a:ext>
            </a:extLst>
          </p:cNvPr>
          <p:cNvPicPr>
            <a:picLocks noChangeAspect="1"/>
          </p:cNvPicPr>
          <p:nvPr/>
        </p:nvPicPr>
        <p:blipFill>
          <a:blip r:embed="rId5"/>
          <a:stretch>
            <a:fillRect/>
          </a:stretch>
        </p:blipFill>
        <p:spPr>
          <a:xfrm>
            <a:off x="1019461" y="4409789"/>
            <a:ext cx="3143251" cy="3169032"/>
          </a:xfrm>
          <a:prstGeom prst="rect">
            <a:avLst/>
          </a:prstGeom>
        </p:spPr>
      </p:pic>
      <p:pic>
        <p:nvPicPr>
          <p:cNvPr id="6" name="Picture 5" descr="A group of laptops with graduation cap on them&#10;&#10;Description automatically generated">
            <a:extLst>
              <a:ext uri="{FF2B5EF4-FFF2-40B4-BE49-F238E27FC236}">
                <a16:creationId xmlns:a16="http://schemas.microsoft.com/office/drawing/2014/main" id="{5507846F-6789-CF9F-5AEE-7F0582DF6885}"/>
              </a:ext>
            </a:extLst>
          </p:cNvPr>
          <p:cNvPicPr>
            <a:picLocks noChangeAspect="1"/>
          </p:cNvPicPr>
          <p:nvPr/>
        </p:nvPicPr>
        <p:blipFill>
          <a:blip r:embed="rId6"/>
          <a:stretch>
            <a:fillRect/>
          </a:stretch>
        </p:blipFill>
        <p:spPr>
          <a:xfrm>
            <a:off x="1016597" y="1603065"/>
            <a:ext cx="3174761" cy="2560434"/>
          </a:xfrm>
          <a:prstGeom prst="rect">
            <a:avLst/>
          </a:prstGeom>
        </p:spPr>
      </p:pic>
    </p:spTree>
    <p:extLst>
      <p:ext uri="{BB962C8B-B14F-4D97-AF65-F5344CB8AC3E}">
        <p14:creationId xmlns:p14="http://schemas.microsoft.com/office/powerpoint/2010/main" val="301012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H="1" flipV="1">
            <a:off x="15210950" y="1856"/>
            <a:ext cx="3075813" cy="4114800"/>
          </a:xfrm>
          <a:custGeom>
            <a:avLst/>
            <a:gdLst/>
            <a:ahLst/>
            <a:cxnLst/>
            <a:rect l="l" t="t" r="r" b="b"/>
            <a:pathLst>
              <a:path w="3075813" h="4114800">
                <a:moveTo>
                  <a:pt x="3075813" y="4114800"/>
                </a:moveTo>
                <a:lnTo>
                  <a:pt x="0" y="4114800"/>
                </a:lnTo>
                <a:lnTo>
                  <a:pt x="0" y="0"/>
                </a:lnTo>
                <a:lnTo>
                  <a:pt x="3075813" y="0"/>
                </a:lnTo>
                <a:lnTo>
                  <a:pt x="3075813"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28700" y="1356956"/>
            <a:ext cx="16230600" cy="1225335"/>
          </a:xfrm>
          <a:prstGeom prst="rect">
            <a:avLst/>
          </a:prstGeom>
        </p:spPr>
        <p:txBody>
          <a:bodyPr lIns="0" tIns="0" rIns="0" bIns="0" rtlCol="0" anchor="t">
            <a:spAutoFit/>
          </a:bodyPr>
          <a:lstStyle/>
          <a:p>
            <a:pPr>
              <a:lnSpc>
                <a:spcPts val="10080"/>
              </a:lnSpc>
            </a:pPr>
            <a:r>
              <a:rPr lang="en-US" sz="6000" b="1" dirty="0">
                <a:solidFill>
                  <a:srgbClr val="112D4E"/>
                </a:solidFill>
                <a:latin typeface="League Spartan"/>
                <a:sym typeface="League Spartan"/>
              </a:rPr>
              <a:t>OLP-Supported Software &amp; Services</a:t>
            </a:r>
            <a:endParaRPr lang="en-US" sz="6000">
              <a:ea typeface="Calibri"/>
              <a:cs typeface="Calibri"/>
            </a:endParaRPr>
          </a:p>
        </p:txBody>
      </p:sp>
      <p:sp>
        <p:nvSpPr>
          <p:cNvPr id="6" name="Freeform 6"/>
          <p:cNvSpPr/>
          <p:nvPr/>
        </p:nvSpPr>
        <p:spPr>
          <a:xfrm>
            <a:off x="0" y="5863093"/>
            <a:ext cx="3075813" cy="4114800"/>
          </a:xfrm>
          <a:custGeom>
            <a:avLst/>
            <a:gdLst/>
            <a:ahLst/>
            <a:cxnLst/>
            <a:rect l="l" t="t" r="r" b="b"/>
            <a:pathLst>
              <a:path w="3075813" h="4114800">
                <a:moveTo>
                  <a:pt x="0" y="0"/>
                </a:moveTo>
                <a:lnTo>
                  <a:pt x="3075813" y="0"/>
                </a:lnTo>
                <a:lnTo>
                  <a:pt x="30758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Rectangle 8">
            <a:extLst>
              <a:ext uri="{FF2B5EF4-FFF2-40B4-BE49-F238E27FC236}">
                <a16:creationId xmlns:a16="http://schemas.microsoft.com/office/drawing/2014/main" id="{C5A6A687-7404-3681-0937-1E27827F4B88}"/>
              </a:ext>
            </a:extLst>
          </p:cNvPr>
          <p:cNvSpPr/>
          <p:nvPr/>
        </p:nvSpPr>
        <p:spPr>
          <a:xfrm>
            <a:off x="-84060" y="9719143"/>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47AA0B52-2FFC-9609-2A7E-D7CD4474DB4C}"/>
              </a:ext>
            </a:extLst>
          </p:cNvPr>
          <p:cNvPicPr>
            <a:picLocks noChangeAspect="1"/>
          </p:cNvPicPr>
          <p:nvPr/>
        </p:nvPicPr>
        <p:blipFill>
          <a:blip r:embed="rId4"/>
          <a:stretch>
            <a:fillRect/>
          </a:stretch>
        </p:blipFill>
        <p:spPr>
          <a:xfrm>
            <a:off x="115239" y="9787282"/>
            <a:ext cx="5925553" cy="442327"/>
          </a:xfrm>
          <a:prstGeom prst="rect">
            <a:avLst/>
          </a:prstGeom>
        </p:spPr>
      </p:pic>
      <p:pic>
        <p:nvPicPr>
          <p:cNvPr id="5" name="Picture 4" descr="A black and white logo&#10;&#10;Description automatically generated">
            <a:extLst>
              <a:ext uri="{FF2B5EF4-FFF2-40B4-BE49-F238E27FC236}">
                <a16:creationId xmlns:a16="http://schemas.microsoft.com/office/drawing/2014/main" id="{4F1AB13B-977E-4436-3394-931235BD1633}"/>
              </a:ext>
            </a:extLst>
          </p:cNvPr>
          <p:cNvPicPr>
            <a:picLocks noChangeAspect="1"/>
          </p:cNvPicPr>
          <p:nvPr/>
        </p:nvPicPr>
        <p:blipFill>
          <a:blip r:embed="rId5"/>
          <a:stretch>
            <a:fillRect/>
          </a:stretch>
        </p:blipFill>
        <p:spPr>
          <a:xfrm>
            <a:off x="9476813" y="5731950"/>
            <a:ext cx="3204375" cy="1388100"/>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D9F5BF64-1C3C-C098-06FF-DF206D2DBD95}"/>
              </a:ext>
            </a:extLst>
          </p:cNvPr>
          <p:cNvPicPr>
            <a:picLocks noChangeAspect="1"/>
          </p:cNvPicPr>
          <p:nvPr/>
        </p:nvPicPr>
        <p:blipFill>
          <a:blip r:embed="rId6"/>
          <a:stretch>
            <a:fillRect/>
          </a:stretch>
        </p:blipFill>
        <p:spPr>
          <a:xfrm>
            <a:off x="4267313" y="6939450"/>
            <a:ext cx="2284200" cy="2356200"/>
          </a:xfrm>
          <a:prstGeom prst="rect">
            <a:avLst/>
          </a:prstGeom>
        </p:spPr>
      </p:pic>
      <p:pic>
        <p:nvPicPr>
          <p:cNvPr id="10" name="Picture 9" descr="A blue and green text&#10;&#10;Description automatically generated">
            <a:extLst>
              <a:ext uri="{FF2B5EF4-FFF2-40B4-BE49-F238E27FC236}">
                <a16:creationId xmlns:a16="http://schemas.microsoft.com/office/drawing/2014/main" id="{BEEA6EAC-7D0D-BA40-878D-67B41DEA9D7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799812" y="4672950"/>
            <a:ext cx="4343400" cy="1057275"/>
          </a:xfrm>
          <a:prstGeom prst="rect">
            <a:avLst/>
          </a:prstGeom>
        </p:spPr>
      </p:pic>
      <p:pic>
        <p:nvPicPr>
          <p:cNvPr id="11" name="Picture 10" descr="A blue and black logo&#10;&#10;Description automatically generated">
            <a:extLst>
              <a:ext uri="{FF2B5EF4-FFF2-40B4-BE49-F238E27FC236}">
                <a16:creationId xmlns:a16="http://schemas.microsoft.com/office/drawing/2014/main" id="{DEDD6C00-C471-1CFB-1D01-75EC8D5D5E2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7665194" y="7880599"/>
            <a:ext cx="4219575" cy="1420125"/>
          </a:xfrm>
          <a:prstGeom prst="rect">
            <a:avLst/>
          </a:prstGeom>
        </p:spPr>
      </p:pic>
      <p:pic>
        <p:nvPicPr>
          <p:cNvPr id="13" name="Picture 12" descr="A blue and black logo&#10;&#10;Description automatically generated">
            <a:extLst>
              <a:ext uri="{FF2B5EF4-FFF2-40B4-BE49-F238E27FC236}">
                <a16:creationId xmlns:a16="http://schemas.microsoft.com/office/drawing/2014/main" id="{9717B16C-B194-8979-EC1E-36BE392A8675}"/>
              </a:ext>
            </a:extLst>
          </p:cNvPr>
          <p:cNvPicPr>
            <a:picLocks noChangeAspect="1"/>
          </p:cNvPicPr>
          <p:nvPr/>
        </p:nvPicPr>
        <p:blipFill>
          <a:blip r:embed="rId11"/>
          <a:stretch>
            <a:fillRect/>
          </a:stretch>
        </p:blipFill>
        <p:spPr>
          <a:xfrm>
            <a:off x="12227813" y="3568950"/>
            <a:ext cx="5612850" cy="1819125"/>
          </a:xfrm>
          <a:prstGeom prst="rect">
            <a:avLst/>
          </a:prstGeom>
        </p:spPr>
      </p:pic>
      <p:pic>
        <p:nvPicPr>
          <p:cNvPr id="14" name="Picture 13" descr="A close up of a logo&#10;&#10;Description automatically generated">
            <a:extLst>
              <a:ext uri="{FF2B5EF4-FFF2-40B4-BE49-F238E27FC236}">
                <a16:creationId xmlns:a16="http://schemas.microsoft.com/office/drawing/2014/main" id="{63A60B3F-1574-5B59-BBDE-43B7DF0BB077}"/>
              </a:ext>
            </a:extLst>
          </p:cNvPr>
          <p:cNvPicPr>
            <a:picLocks noChangeAspect="1"/>
          </p:cNvPicPr>
          <p:nvPr/>
        </p:nvPicPr>
        <p:blipFill>
          <a:blip r:embed="rId12"/>
          <a:stretch>
            <a:fillRect/>
          </a:stretch>
        </p:blipFill>
        <p:spPr>
          <a:xfrm>
            <a:off x="13003312" y="6576450"/>
            <a:ext cx="5058000" cy="2848500"/>
          </a:xfrm>
          <a:prstGeom prst="rect">
            <a:avLst/>
          </a:prstGeom>
        </p:spPr>
      </p:pic>
      <p:pic>
        <p:nvPicPr>
          <p:cNvPr id="15" name="Picture 14" descr="A red circle with dots&#10;&#10;Description automatically generated">
            <a:extLst>
              <a:ext uri="{FF2B5EF4-FFF2-40B4-BE49-F238E27FC236}">
                <a16:creationId xmlns:a16="http://schemas.microsoft.com/office/drawing/2014/main" id="{5C1B52C8-40D9-CD0A-A5BD-1EE86DA38F7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9368813" y="2698950"/>
            <a:ext cx="2395500" cy="2449500"/>
          </a:xfrm>
          <a:prstGeom prst="rect">
            <a:avLst/>
          </a:prstGeom>
        </p:spPr>
      </p:pic>
      <p:pic>
        <p:nvPicPr>
          <p:cNvPr id="16" name="Picture 15" descr="A logo of a company&#10;&#10;Description automatically generated">
            <a:extLst>
              <a:ext uri="{FF2B5EF4-FFF2-40B4-BE49-F238E27FC236}">
                <a16:creationId xmlns:a16="http://schemas.microsoft.com/office/drawing/2014/main" id="{03C7E28B-1132-257E-A9B9-E198279B582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a:off x="1028522" y="5861868"/>
            <a:ext cx="4236000" cy="1427175"/>
          </a:xfrm>
          <a:prstGeom prst="rect">
            <a:avLst/>
          </a:prstGeom>
        </p:spPr>
      </p:pic>
      <p:pic>
        <p:nvPicPr>
          <p:cNvPr id="17" name="Picture 16" descr="A logo of a movie studio&#10;&#10;Description automatically generated">
            <a:extLst>
              <a:ext uri="{FF2B5EF4-FFF2-40B4-BE49-F238E27FC236}">
                <a16:creationId xmlns:a16="http://schemas.microsoft.com/office/drawing/2014/main" id="{C15C1C01-7636-F770-2C48-0F959AAA50E0}"/>
              </a:ext>
            </a:extLst>
          </p:cNvPr>
          <p:cNvPicPr>
            <a:picLocks noChangeAspect="1"/>
          </p:cNvPicPr>
          <p:nvPr/>
        </p:nvPicPr>
        <p:blipFill>
          <a:blip r:embed="rId17"/>
          <a:stretch>
            <a:fillRect/>
          </a:stretch>
        </p:blipFill>
        <p:spPr>
          <a:xfrm>
            <a:off x="443813" y="3070950"/>
            <a:ext cx="4725000" cy="1826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4199593" y="148604"/>
            <a:ext cx="13085489" cy="1075294"/>
          </a:xfrm>
          <a:prstGeom prst="rect">
            <a:avLst/>
          </a:prstGeom>
        </p:spPr>
        <p:txBody>
          <a:bodyPr lIns="0" tIns="0" rIns="0" bIns="0" rtlCol="0" anchor="t">
            <a:spAutoFit/>
          </a:bodyPr>
          <a:lstStyle/>
          <a:p>
            <a:pPr algn="r">
              <a:lnSpc>
                <a:spcPts val="8680"/>
              </a:lnSpc>
            </a:pPr>
            <a:r>
              <a:rPr lang="en-US" sz="6200">
                <a:solidFill>
                  <a:srgbClr val="112D4E"/>
                </a:solidFill>
                <a:latin typeface="League Spartan"/>
              </a:rPr>
              <a:t>Who You </a:t>
            </a:r>
            <a:r>
              <a:rPr lang="en-US" sz="6200" err="1">
                <a:solidFill>
                  <a:srgbClr val="112D4E"/>
                </a:solidFill>
                <a:latin typeface="League Spartan"/>
              </a:rPr>
              <a:t>Gonna</a:t>
            </a:r>
            <a:r>
              <a:rPr lang="en-US" sz="6200">
                <a:solidFill>
                  <a:srgbClr val="112D4E"/>
                </a:solidFill>
                <a:latin typeface="League Spartan"/>
              </a:rPr>
              <a:t> Call? </a:t>
            </a:r>
            <a:endParaRPr lang="en-US"/>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sp>
        <p:nvSpPr>
          <p:cNvPr id="11" name="TextBox 3">
            <a:extLst>
              <a:ext uri="{FF2B5EF4-FFF2-40B4-BE49-F238E27FC236}">
                <a16:creationId xmlns:a16="http://schemas.microsoft.com/office/drawing/2014/main" id="{87F255C5-2D7B-52D6-13BE-2774CF197568}"/>
              </a:ext>
            </a:extLst>
          </p:cNvPr>
          <p:cNvSpPr txBox="1"/>
          <p:nvPr/>
        </p:nvSpPr>
        <p:spPr>
          <a:xfrm>
            <a:off x="7833229" y="1499615"/>
            <a:ext cx="9429200" cy="1236236"/>
          </a:xfrm>
          <a:prstGeom prst="rect">
            <a:avLst/>
          </a:prstGeom>
        </p:spPr>
        <p:txBody>
          <a:bodyPr wrap="square" lIns="0" tIns="0" rIns="0" bIns="0" rtlCol="0" anchor="t">
            <a:spAutoFit/>
          </a:bodyPr>
          <a:lstStyle/>
          <a:p>
            <a:pPr algn="ctr">
              <a:spcBef>
                <a:spcPts val="1000"/>
              </a:spcBef>
            </a:pPr>
            <a:r>
              <a:rPr lang="en-US" sz="3600">
                <a:solidFill>
                  <a:srgbClr val="101820"/>
                </a:solidFill>
                <a:latin typeface="Calibri"/>
                <a:ea typeface="Calibri"/>
                <a:cs typeface="Calibri"/>
              </a:rPr>
              <a:t>Canvas woes? Contact Canvas Support first!</a:t>
            </a:r>
            <a:endParaRPr lang="en-US" sz="3600">
              <a:ea typeface="Calibri"/>
              <a:cs typeface="Calibri"/>
            </a:endParaRPr>
          </a:p>
          <a:p>
            <a:pPr algn="ctr">
              <a:spcBef>
                <a:spcPts val="1000"/>
              </a:spcBef>
            </a:pPr>
            <a:r>
              <a:rPr lang="en-US" sz="3600">
                <a:solidFill>
                  <a:srgbClr val="101820"/>
                </a:solidFill>
                <a:latin typeface="Calibri"/>
                <a:ea typeface="Calibri"/>
                <a:cs typeface="Calibri"/>
              </a:rPr>
              <a:t>Get help in faster, in minutes!</a:t>
            </a:r>
          </a:p>
        </p:txBody>
      </p:sp>
      <p:pic>
        <p:nvPicPr>
          <p:cNvPr id="3" name="Picture 2" descr="A cartoon ghost with a red circle&#10;&#10;Description automatically generated">
            <a:extLst>
              <a:ext uri="{FF2B5EF4-FFF2-40B4-BE49-F238E27FC236}">
                <a16:creationId xmlns:a16="http://schemas.microsoft.com/office/drawing/2014/main" id="{DFDFD6FB-2F66-2DC6-9FF4-2CCF99D3E85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231087" y="3835996"/>
            <a:ext cx="6650526" cy="5649757"/>
          </a:xfrm>
          <a:prstGeom prst="rect">
            <a:avLst/>
          </a:prstGeom>
        </p:spPr>
      </p:pic>
      <p:sp>
        <p:nvSpPr>
          <p:cNvPr id="6" name="Oval 5">
            <a:extLst>
              <a:ext uri="{FF2B5EF4-FFF2-40B4-BE49-F238E27FC236}">
                <a16:creationId xmlns:a16="http://schemas.microsoft.com/office/drawing/2014/main" id="{5B15CE98-34B2-321E-385B-5C799C786AA9}"/>
              </a:ext>
            </a:extLst>
          </p:cNvPr>
          <p:cNvSpPr/>
          <p:nvPr/>
        </p:nvSpPr>
        <p:spPr>
          <a:xfrm>
            <a:off x="11318277" y="3618067"/>
            <a:ext cx="2698510" cy="275007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circle with dots&#10;&#10;Description automatically generated">
            <a:extLst>
              <a:ext uri="{FF2B5EF4-FFF2-40B4-BE49-F238E27FC236}">
                <a16:creationId xmlns:a16="http://schemas.microsoft.com/office/drawing/2014/main" id="{5416C907-1AC7-4488-7312-A1A64DA7149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705597" y="3343060"/>
            <a:ext cx="3691832" cy="3325872"/>
          </a:xfrm>
          <a:prstGeom prst="rect">
            <a:avLst/>
          </a:prstGeom>
        </p:spPr>
      </p:pic>
      <p:sp>
        <p:nvSpPr>
          <p:cNvPr id="8" name="TextBox 4">
            <a:extLst>
              <a:ext uri="{FF2B5EF4-FFF2-40B4-BE49-F238E27FC236}">
                <a16:creationId xmlns:a16="http://schemas.microsoft.com/office/drawing/2014/main" id="{28946492-990A-C742-156F-1B93CCB3CA4D}"/>
              </a:ext>
            </a:extLst>
          </p:cNvPr>
          <p:cNvSpPr txBox="1"/>
          <p:nvPr/>
        </p:nvSpPr>
        <p:spPr>
          <a:xfrm>
            <a:off x="9484894" y="4437002"/>
            <a:ext cx="6373586" cy="1107996"/>
          </a:xfrm>
          <a:prstGeom prst="rect">
            <a:avLst/>
          </a:prstGeom>
        </p:spPr>
        <p:txBody>
          <a:bodyPr wrap="square" lIns="0" tIns="0" rIns="0" bIns="0" rtlCol="0" anchor="t">
            <a:spAutoFit/>
          </a:bodyPr>
          <a:lstStyle/>
          <a:p>
            <a:pPr algn="ctr"/>
            <a:r>
              <a:rPr lang="en-US" sz="3600">
                <a:solidFill>
                  <a:srgbClr val="112D4E"/>
                </a:solidFill>
                <a:latin typeface="League Spartan"/>
              </a:rPr>
              <a:t>Canvas </a:t>
            </a:r>
            <a:endParaRPr lang="en-US" sz="3600">
              <a:solidFill>
                <a:srgbClr val="000000"/>
              </a:solidFill>
              <a:latin typeface="Calibri"/>
              <a:ea typeface="Calibri"/>
              <a:cs typeface="Calibri"/>
            </a:endParaRPr>
          </a:p>
          <a:p>
            <a:pPr algn="ctr"/>
            <a:r>
              <a:rPr lang="en-US" sz="3600">
                <a:solidFill>
                  <a:srgbClr val="112D4E"/>
                </a:solidFill>
                <a:latin typeface="League Spartan"/>
              </a:rPr>
              <a:t>Problems</a:t>
            </a:r>
            <a:endParaRPr lang="en-US" sz="3600">
              <a:ea typeface="Calibri"/>
              <a:cs typeface="Calibri"/>
            </a:endParaRPr>
          </a:p>
        </p:txBody>
      </p:sp>
      <p:pic>
        <p:nvPicPr>
          <p:cNvPr id="9" name="Picture 8" descr="A screenshot of a phone&#10;&#10;Description automatically generated">
            <a:extLst>
              <a:ext uri="{FF2B5EF4-FFF2-40B4-BE49-F238E27FC236}">
                <a16:creationId xmlns:a16="http://schemas.microsoft.com/office/drawing/2014/main" id="{6592BF83-53B9-F78D-483C-5299591FE3D9}"/>
              </a:ext>
            </a:extLst>
          </p:cNvPr>
          <p:cNvPicPr>
            <a:picLocks noChangeAspect="1"/>
          </p:cNvPicPr>
          <p:nvPr/>
        </p:nvPicPr>
        <p:blipFill>
          <a:blip r:embed="rId9"/>
          <a:stretch>
            <a:fillRect/>
          </a:stretch>
        </p:blipFill>
        <p:spPr>
          <a:xfrm>
            <a:off x="1982879" y="378134"/>
            <a:ext cx="4439161" cy="8808836"/>
          </a:xfrm>
          <a:prstGeom prst="rect">
            <a:avLst/>
          </a:prstGeom>
        </p:spPr>
      </p:pic>
    </p:spTree>
    <p:extLst>
      <p:ext uri="{BB962C8B-B14F-4D97-AF65-F5344CB8AC3E}">
        <p14:creationId xmlns:p14="http://schemas.microsoft.com/office/powerpoint/2010/main" val="361428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45CD-E4E0-5288-5B00-28721D4EB0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1F6DBF-FC47-5A4E-0A64-441CD12DA7BB}"/>
              </a:ext>
            </a:extLst>
          </p:cNvPr>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03A391B7-5D18-3D8E-BEB0-DE8A32E1561C}"/>
              </a:ext>
            </a:extLst>
          </p:cNvPr>
          <p:cNvSpPr txBox="1"/>
          <p:nvPr/>
        </p:nvSpPr>
        <p:spPr>
          <a:xfrm>
            <a:off x="5206517" y="375423"/>
            <a:ext cx="13085489" cy="2029402"/>
          </a:xfrm>
          <a:prstGeom prst="rect">
            <a:avLst/>
          </a:prstGeom>
        </p:spPr>
        <p:txBody>
          <a:bodyPr lIns="0" tIns="0" rIns="0" bIns="0" rtlCol="0" anchor="t">
            <a:spAutoFit/>
          </a:bodyPr>
          <a:lstStyle/>
          <a:p>
            <a:pPr algn="ctr"/>
            <a:r>
              <a:rPr lang="en-US" sz="6200" b="1">
                <a:solidFill>
                  <a:srgbClr val="112D4E"/>
                </a:solidFill>
                <a:ea typeface="+mn-lt"/>
                <a:cs typeface="+mn-lt"/>
                <a:sym typeface="League Spartan"/>
              </a:rPr>
              <a:t>Faculty Support Form</a:t>
            </a:r>
            <a:endParaRPr lang="en-US"/>
          </a:p>
          <a:p>
            <a:pPr algn="ctr">
              <a:lnSpc>
                <a:spcPts val="8680"/>
              </a:lnSpc>
            </a:pPr>
            <a:endParaRPr lang="en-US" sz="6200">
              <a:solidFill>
                <a:srgbClr val="112D4E"/>
              </a:solidFill>
              <a:latin typeface="League Spartan"/>
              <a:cs typeface="Calibri"/>
            </a:endParaRPr>
          </a:p>
        </p:txBody>
      </p:sp>
      <p:sp>
        <p:nvSpPr>
          <p:cNvPr id="7" name="Rectangle 6">
            <a:extLst>
              <a:ext uri="{FF2B5EF4-FFF2-40B4-BE49-F238E27FC236}">
                <a16:creationId xmlns:a16="http://schemas.microsoft.com/office/drawing/2014/main" id="{0B513250-B1C0-F607-BB4D-384C3E32FC84}"/>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AF82B160-959F-BC0C-06A2-7EBC66622F9A}"/>
              </a:ext>
            </a:extLst>
          </p:cNvPr>
          <p:cNvPicPr>
            <a:picLocks noChangeAspect="1"/>
          </p:cNvPicPr>
          <p:nvPr/>
        </p:nvPicPr>
        <p:blipFill>
          <a:blip r:embed="rId5"/>
          <a:stretch>
            <a:fillRect/>
          </a:stretch>
        </p:blipFill>
        <p:spPr>
          <a:xfrm>
            <a:off x="115239" y="9770953"/>
            <a:ext cx="5925553" cy="442327"/>
          </a:xfrm>
          <a:prstGeom prst="rect">
            <a:avLst/>
          </a:prstGeom>
        </p:spPr>
      </p:pic>
      <p:pic>
        <p:nvPicPr>
          <p:cNvPr id="3" name="Picture 2" descr="A qr code with a dinosaur&#10;&#10;Description automatically generated">
            <a:extLst>
              <a:ext uri="{FF2B5EF4-FFF2-40B4-BE49-F238E27FC236}">
                <a16:creationId xmlns:a16="http://schemas.microsoft.com/office/drawing/2014/main" id="{9BD36AA6-C7A6-0280-6109-7F722E680642}"/>
              </a:ext>
            </a:extLst>
          </p:cNvPr>
          <p:cNvPicPr>
            <a:picLocks noChangeAspect="1"/>
          </p:cNvPicPr>
          <p:nvPr/>
        </p:nvPicPr>
        <p:blipFill>
          <a:blip r:embed="rId6"/>
          <a:stretch>
            <a:fillRect/>
          </a:stretch>
        </p:blipFill>
        <p:spPr>
          <a:xfrm>
            <a:off x="15199536" y="7116893"/>
            <a:ext cx="2653393" cy="2653393"/>
          </a:xfrm>
          <a:prstGeom prst="rect">
            <a:avLst/>
          </a:prstGeom>
        </p:spPr>
      </p:pic>
      <p:sp>
        <p:nvSpPr>
          <p:cNvPr id="5" name="TextBox 4">
            <a:extLst>
              <a:ext uri="{FF2B5EF4-FFF2-40B4-BE49-F238E27FC236}">
                <a16:creationId xmlns:a16="http://schemas.microsoft.com/office/drawing/2014/main" id="{29414148-DE6D-6267-3DB2-4515A3CF04E4}"/>
              </a:ext>
            </a:extLst>
          </p:cNvPr>
          <p:cNvSpPr txBox="1"/>
          <p:nvPr/>
        </p:nvSpPr>
        <p:spPr>
          <a:xfrm>
            <a:off x="8198661" y="1658639"/>
            <a:ext cx="10089338"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a:solidFill>
                  <a:srgbClr val="222222"/>
                </a:solidFill>
                <a:latin typeface="Work Sans"/>
              </a:rPr>
              <a:t>Canvas Support</a:t>
            </a:r>
            <a:r>
              <a:rPr lang="en-US" sz="2800">
                <a:solidFill>
                  <a:srgbClr val="222222"/>
                </a:solidFill>
                <a:latin typeface="Work Sans"/>
              </a:rPr>
              <a:t> (Instructional Design support)</a:t>
            </a:r>
            <a:br>
              <a:rPr lang="en-US" sz="2800">
                <a:latin typeface="Work Sans"/>
              </a:rPr>
            </a:br>
            <a:endParaRPr lang="en-US" sz="2800">
              <a:solidFill>
                <a:srgbClr val="222222"/>
              </a:solidFill>
              <a:latin typeface="Work Sans"/>
            </a:endParaRPr>
          </a:p>
          <a:p>
            <a:pPr marL="285750" indent="-285750">
              <a:buFont typeface="Arial"/>
              <a:buChar char="•"/>
            </a:pPr>
            <a:r>
              <a:rPr lang="en-US" sz="2800" b="1">
                <a:solidFill>
                  <a:srgbClr val="222222"/>
                </a:solidFill>
                <a:latin typeface="Work Sans"/>
              </a:rPr>
              <a:t>Development Shell Request</a:t>
            </a:r>
            <a:br>
              <a:rPr lang="en-US" sz="2800" b="1">
                <a:latin typeface="Work Sans"/>
              </a:rPr>
            </a:br>
            <a:endParaRPr lang="en-US" sz="2800" b="1">
              <a:solidFill>
                <a:srgbClr val="222222"/>
              </a:solidFill>
              <a:latin typeface="Work Sans"/>
            </a:endParaRPr>
          </a:p>
          <a:p>
            <a:pPr marL="285750" indent="-285750">
              <a:buFont typeface="Arial"/>
              <a:buChar char="•"/>
            </a:pPr>
            <a:r>
              <a:rPr lang="en-US" sz="2800" b="1">
                <a:solidFill>
                  <a:srgbClr val="222222"/>
                </a:solidFill>
                <a:latin typeface="Work Sans"/>
              </a:rPr>
              <a:t>Canvas Login Assistance</a:t>
            </a:r>
            <a:br>
              <a:rPr lang="en-US" sz="2800" b="1">
                <a:latin typeface="Work Sans"/>
              </a:rPr>
            </a:br>
            <a:endParaRPr lang="en-US" sz="2800" b="1">
              <a:solidFill>
                <a:srgbClr val="222222"/>
              </a:solidFill>
              <a:latin typeface="Work Sans"/>
            </a:endParaRPr>
          </a:p>
          <a:p>
            <a:pPr marL="285750" indent="-285750">
              <a:buFont typeface="Arial"/>
              <a:buChar char="•"/>
            </a:pPr>
            <a:r>
              <a:rPr lang="en-US" sz="2800" b="1">
                <a:solidFill>
                  <a:srgbClr val="222222"/>
                </a:solidFill>
                <a:latin typeface="Work Sans"/>
              </a:rPr>
              <a:t>Create, Add, Remove User in Canvas</a:t>
            </a:r>
            <a:br>
              <a:rPr lang="en-US" sz="2800" b="1">
                <a:latin typeface="Work Sans"/>
              </a:rPr>
            </a:br>
            <a:endParaRPr lang="en-US" sz="2800" b="1">
              <a:solidFill>
                <a:srgbClr val="222222"/>
              </a:solidFill>
              <a:latin typeface="Work Sans"/>
            </a:endParaRPr>
          </a:p>
          <a:p>
            <a:pPr marL="285750" indent="-285750">
              <a:buFont typeface="Arial"/>
              <a:buChar char="•"/>
            </a:pPr>
            <a:r>
              <a:rPr lang="en-US" sz="2800" b="1">
                <a:solidFill>
                  <a:srgbClr val="222222"/>
                </a:solidFill>
                <a:latin typeface="Work Sans"/>
              </a:rPr>
              <a:t>Third-Party LTI Integration Request</a:t>
            </a:r>
            <a:br>
              <a:rPr lang="en-US" sz="2800">
                <a:latin typeface="Work Sans"/>
              </a:rPr>
            </a:br>
            <a:endParaRPr lang="en-US" sz="2800">
              <a:solidFill>
                <a:srgbClr val="222222"/>
              </a:solidFill>
              <a:latin typeface="Work Sans"/>
            </a:endParaRPr>
          </a:p>
          <a:p>
            <a:pPr marL="285750" indent="-285750">
              <a:buFont typeface="Arial"/>
              <a:buChar char="•"/>
            </a:pPr>
            <a:r>
              <a:rPr lang="en-US" sz="2800" b="1">
                <a:solidFill>
                  <a:srgbClr val="222222"/>
                </a:solidFill>
                <a:latin typeface="Work Sans"/>
              </a:rPr>
              <a:t>Cross-List A Course Request</a:t>
            </a:r>
            <a:endParaRPr lang="en-US" sz="2800"/>
          </a:p>
          <a:p>
            <a:pPr algn="l"/>
            <a:endParaRPr lang="en-US">
              <a:ea typeface="Calibri"/>
              <a:cs typeface="Calibri"/>
            </a:endParaRPr>
          </a:p>
        </p:txBody>
      </p:sp>
      <p:pic>
        <p:nvPicPr>
          <p:cNvPr id="6" name="Picture 5" descr="Example of Faculty Form displaying all Canvas Support options">
            <a:extLst>
              <a:ext uri="{FF2B5EF4-FFF2-40B4-BE49-F238E27FC236}">
                <a16:creationId xmlns:a16="http://schemas.microsoft.com/office/drawing/2014/main" id="{E675E7A1-4731-4750-9DEB-EDD7E94B1AB4}"/>
              </a:ext>
            </a:extLst>
          </p:cNvPr>
          <p:cNvPicPr>
            <a:picLocks noChangeAspect="1"/>
          </p:cNvPicPr>
          <p:nvPr/>
        </p:nvPicPr>
        <p:blipFill>
          <a:blip r:embed="rId7"/>
          <a:srcRect r="69801" b="318"/>
          <a:stretch/>
        </p:blipFill>
        <p:spPr>
          <a:xfrm>
            <a:off x="1043311" y="1810432"/>
            <a:ext cx="6110848" cy="6004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133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45CD-E4E0-5288-5B00-28721D4EB0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1F6DBF-FC47-5A4E-0A64-441CD12DA7BB}"/>
              </a:ext>
            </a:extLst>
          </p:cNvPr>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03A391B7-5D18-3D8E-BEB0-DE8A32E1561C}"/>
              </a:ext>
            </a:extLst>
          </p:cNvPr>
          <p:cNvSpPr txBox="1"/>
          <p:nvPr/>
        </p:nvSpPr>
        <p:spPr>
          <a:xfrm>
            <a:off x="7222517" y="519423"/>
            <a:ext cx="13085489" cy="2029402"/>
          </a:xfrm>
          <a:prstGeom prst="rect">
            <a:avLst/>
          </a:prstGeom>
        </p:spPr>
        <p:txBody>
          <a:bodyPr lIns="0" tIns="0" rIns="0" bIns="0" rtlCol="0" anchor="t">
            <a:spAutoFit/>
          </a:bodyPr>
          <a:lstStyle/>
          <a:p>
            <a:pPr algn="ctr"/>
            <a:r>
              <a:rPr lang="en-US" sz="6200" b="1" dirty="0">
                <a:solidFill>
                  <a:srgbClr val="112D4E"/>
                </a:solidFill>
                <a:ea typeface="+mn-lt"/>
                <a:cs typeface="+mn-lt"/>
                <a:sym typeface="League Spartan"/>
              </a:rPr>
              <a:t>How to Submit Guidance</a:t>
            </a:r>
            <a:endParaRPr lang="en-US" dirty="0"/>
          </a:p>
          <a:p>
            <a:pPr algn="ctr">
              <a:lnSpc>
                <a:spcPts val="8680"/>
              </a:lnSpc>
            </a:pPr>
            <a:endParaRPr lang="en-US" sz="6200">
              <a:solidFill>
                <a:srgbClr val="112D4E"/>
              </a:solidFill>
              <a:latin typeface="League Spartan"/>
              <a:cs typeface="Calibri"/>
            </a:endParaRPr>
          </a:p>
        </p:txBody>
      </p:sp>
      <p:sp>
        <p:nvSpPr>
          <p:cNvPr id="7" name="Rectangle 6">
            <a:extLst>
              <a:ext uri="{FF2B5EF4-FFF2-40B4-BE49-F238E27FC236}">
                <a16:creationId xmlns:a16="http://schemas.microsoft.com/office/drawing/2014/main" id="{0B513250-B1C0-F607-BB4D-384C3E32FC84}"/>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AF82B160-959F-BC0C-06A2-7EBC66622F9A}"/>
              </a:ext>
            </a:extLst>
          </p:cNvPr>
          <p:cNvPicPr>
            <a:picLocks noChangeAspect="1"/>
          </p:cNvPicPr>
          <p:nvPr/>
        </p:nvPicPr>
        <p:blipFill>
          <a:blip r:embed="rId5"/>
          <a:stretch>
            <a:fillRect/>
          </a:stretch>
        </p:blipFill>
        <p:spPr>
          <a:xfrm>
            <a:off x="115239" y="9770953"/>
            <a:ext cx="5925553" cy="442327"/>
          </a:xfrm>
          <a:prstGeom prst="rect">
            <a:avLst/>
          </a:prstGeom>
        </p:spPr>
      </p:pic>
      <p:sp>
        <p:nvSpPr>
          <p:cNvPr id="5" name="TextBox 4">
            <a:extLst>
              <a:ext uri="{FF2B5EF4-FFF2-40B4-BE49-F238E27FC236}">
                <a16:creationId xmlns:a16="http://schemas.microsoft.com/office/drawing/2014/main" id="{29414148-DE6D-6267-3DB2-4515A3CF04E4}"/>
              </a:ext>
            </a:extLst>
          </p:cNvPr>
          <p:cNvSpPr txBox="1"/>
          <p:nvPr/>
        </p:nvSpPr>
        <p:spPr>
          <a:xfrm>
            <a:off x="9440661" y="1856639"/>
            <a:ext cx="10089338"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a:solidFill>
                  <a:srgbClr val="222222"/>
                </a:solidFill>
                <a:latin typeface="Work Sans"/>
              </a:rPr>
              <a:t>Canvas Support</a:t>
            </a:r>
            <a:r>
              <a:rPr lang="en-US" sz="2800">
                <a:solidFill>
                  <a:srgbClr val="222222"/>
                </a:solidFill>
                <a:latin typeface="Work Sans"/>
              </a:rPr>
              <a:t> (Instructional Design support)</a:t>
            </a:r>
            <a:br>
              <a:rPr lang="en-US" sz="2800">
                <a:latin typeface="Work Sans"/>
              </a:rPr>
            </a:br>
            <a:endParaRPr lang="en-US" sz="2800">
              <a:solidFill>
                <a:srgbClr val="222222"/>
              </a:solidFill>
              <a:latin typeface="Work Sans"/>
            </a:endParaRPr>
          </a:p>
          <a:p>
            <a:pPr marL="285750" indent="-285750">
              <a:buFont typeface="Arial"/>
              <a:buChar char="•"/>
            </a:pPr>
            <a:r>
              <a:rPr lang="en-US" sz="2800" b="1">
                <a:solidFill>
                  <a:srgbClr val="222222"/>
                </a:solidFill>
                <a:latin typeface="Work Sans"/>
              </a:rPr>
              <a:t>Development Shell Request</a:t>
            </a:r>
            <a:br>
              <a:rPr lang="en-US" sz="2800" b="1">
                <a:latin typeface="Work Sans"/>
              </a:rPr>
            </a:br>
            <a:endParaRPr lang="en-US" sz="2800" b="1">
              <a:solidFill>
                <a:srgbClr val="222222"/>
              </a:solidFill>
              <a:latin typeface="Work Sans"/>
            </a:endParaRPr>
          </a:p>
          <a:p>
            <a:pPr marL="285750" indent="-285750">
              <a:buFont typeface="Arial"/>
              <a:buChar char="•"/>
            </a:pPr>
            <a:r>
              <a:rPr lang="en-US" sz="2800" b="1">
                <a:solidFill>
                  <a:srgbClr val="222222"/>
                </a:solidFill>
                <a:latin typeface="Work Sans"/>
              </a:rPr>
              <a:t>Canvas Login Assistance</a:t>
            </a:r>
            <a:br>
              <a:rPr lang="en-US" sz="2800" b="1">
                <a:latin typeface="Work Sans"/>
              </a:rPr>
            </a:br>
            <a:endParaRPr lang="en-US" sz="2800" b="1">
              <a:solidFill>
                <a:srgbClr val="222222"/>
              </a:solidFill>
              <a:latin typeface="Work Sans"/>
            </a:endParaRPr>
          </a:p>
          <a:p>
            <a:pPr marL="285750" indent="-285750">
              <a:buFont typeface="Arial"/>
              <a:buChar char="•"/>
            </a:pPr>
            <a:r>
              <a:rPr lang="en-US" sz="2800" b="1">
                <a:solidFill>
                  <a:srgbClr val="222222"/>
                </a:solidFill>
                <a:latin typeface="Work Sans"/>
              </a:rPr>
              <a:t>Create, Add, Remove User in Canvas</a:t>
            </a:r>
            <a:br>
              <a:rPr lang="en-US" sz="2800" b="1">
                <a:latin typeface="Work Sans"/>
              </a:rPr>
            </a:br>
            <a:endParaRPr lang="en-US" sz="2800" b="1">
              <a:solidFill>
                <a:srgbClr val="222222"/>
              </a:solidFill>
              <a:latin typeface="Work Sans"/>
            </a:endParaRPr>
          </a:p>
          <a:p>
            <a:pPr marL="285750" indent="-285750">
              <a:buFont typeface="Arial"/>
              <a:buChar char="•"/>
            </a:pPr>
            <a:r>
              <a:rPr lang="en-US" sz="2800" b="1">
                <a:solidFill>
                  <a:srgbClr val="222222"/>
                </a:solidFill>
                <a:latin typeface="Work Sans"/>
              </a:rPr>
              <a:t>Third-Party LTI Integration Request</a:t>
            </a:r>
            <a:br>
              <a:rPr lang="en-US" sz="2800">
                <a:latin typeface="Work Sans"/>
              </a:rPr>
            </a:br>
            <a:endParaRPr lang="en-US" sz="2800">
              <a:solidFill>
                <a:srgbClr val="222222"/>
              </a:solidFill>
              <a:latin typeface="Work Sans"/>
            </a:endParaRPr>
          </a:p>
          <a:p>
            <a:pPr marL="285750" indent="-285750">
              <a:buFont typeface="Arial"/>
              <a:buChar char="•"/>
            </a:pPr>
            <a:r>
              <a:rPr lang="en-US" sz="2800" b="1">
                <a:solidFill>
                  <a:srgbClr val="222222"/>
                </a:solidFill>
                <a:latin typeface="Work Sans"/>
              </a:rPr>
              <a:t>Cross-List A Course Request</a:t>
            </a:r>
            <a:endParaRPr lang="en-US" sz="2800"/>
          </a:p>
          <a:p>
            <a:pPr algn="l"/>
            <a:endParaRPr lang="en-US">
              <a:ea typeface="Calibri"/>
              <a:cs typeface="Calibri"/>
            </a:endParaRPr>
          </a:p>
        </p:txBody>
      </p:sp>
      <p:pic>
        <p:nvPicPr>
          <p:cNvPr id="8" name="Picture 7" descr="A screenshot of a computer screen&#10;&#10;Description automatically generated">
            <a:extLst>
              <a:ext uri="{FF2B5EF4-FFF2-40B4-BE49-F238E27FC236}">
                <a16:creationId xmlns:a16="http://schemas.microsoft.com/office/drawing/2014/main" id="{218CA6D9-FB32-DBF2-18F7-5ECFF211B920}"/>
              </a:ext>
            </a:extLst>
          </p:cNvPr>
          <p:cNvPicPr>
            <a:picLocks noChangeAspect="1"/>
          </p:cNvPicPr>
          <p:nvPr/>
        </p:nvPicPr>
        <p:blipFill>
          <a:blip r:embed="rId6"/>
          <a:stretch>
            <a:fillRect/>
          </a:stretch>
        </p:blipFill>
        <p:spPr>
          <a:xfrm>
            <a:off x="246718" y="792000"/>
            <a:ext cx="8641564" cy="7245000"/>
          </a:xfrm>
          <a:prstGeom prst="rect">
            <a:avLst/>
          </a:prstGeom>
          <a:ln>
            <a:noFill/>
          </a:ln>
          <a:effectLst>
            <a:outerShdw blurRad="292100" dist="139700" dir="2700000" algn="tl" rotWithShape="0">
              <a:srgbClr val="333333">
                <a:alpha val="65000"/>
              </a:srgbClr>
            </a:outerShdw>
          </a:effectLst>
        </p:spPr>
      </p:pic>
      <p:pic>
        <p:nvPicPr>
          <p:cNvPr id="9" name="Picture 8" descr="A qr code with a dinosaur&#10;&#10;Description automatically generated">
            <a:extLst>
              <a:ext uri="{FF2B5EF4-FFF2-40B4-BE49-F238E27FC236}">
                <a16:creationId xmlns:a16="http://schemas.microsoft.com/office/drawing/2014/main" id="{9A42EECE-90DE-19B1-0372-EBFA0D2F1A43}"/>
              </a:ext>
            </a:extLst>
          </p:cNvPr>
          <p:cNvPicPr>
            <a:picLocks noChangeAspect="1"/>
          </p:cNvPicPr>
          <p:nvPr/>
        </p:nvPicPr>
        <p:blipFill>
          <a:blip r:embed="rId7"/>
          <a:stretch>
            <a:fillRect/>
          </a:stretch>
        </p:blipFill>
        <p:spPr>
          <a:xfrm>
            <a:off x="14896875" y="6972375"/>
            <a:ext cx="2921250" cy="2930250"/>
          </a:xfrm>
          <a:prstGeom prst="rect">
            <a:avLst/>
          </a:prstGeom>
        </p:spPr>
      </p:pic>
    </p:spTree>
    <p:extLst>
      <p:ext uri="{BB962C8B-B14F-4D97-AF65-F5344CB8AC3E}">
        <p14:creationId xmlns:p14="http://schemas.microsoft.com/office/powerpoint/2010/main" val="4100198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3e96d2-8e6b-4be9-8ca5-c6a5f06ece95">
      <Terms xmlns="http://schemas.microsoft.com/office/infopath/2007/PartnerControls"/>
    </lcf76f155ced4ddcb4097134ff3c332f>
    <TaxCatchAll xmlns="d072ff64-db79-4f0c-af3e-ed8ac6c5aa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A49344E0365949A15E809ABC10F7CB" ma:contentTypeVersion="18" ma:contentTypeDescription="Create a new document." ma:contentTypeScope="" ma:versionID="4293c8adfd4f24297f1f31bf9f6ac5fc">
  <xsd:schema xmlns:xsd="http://www.w3.org/2001/XMLSchema" xmlns:xs="http://www.w3.org/2001/XMLSchema" xmlns:p="http://schemas.microsoft.com/office/2006/metadata/properties" xmlns:ns2="1f3e96d2-8e6b-4be9-8ca5-c6a5f06ece95" xmlns:ns3="d072ff64-db79-4f0c-af3e-ed8ac6c5aa31" targetNamespace="http://schemas.microsoft.com/office/2006/metadata/properties" ma:root="true" ma:fieldsID="0d862709c94e5fcef09ab5037608f61f" ns2:_="" ns3:_="">
    <xsd:import namespace="1f3e96d2-8e6b-4be9-8ca5-c6a5f06ece95"/>
    <xsd:import namespace="d072ff64-db79-4f0c-af3e-ed8ac6c5aa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e96d2-8e6b-4be9-8ca5-c6a5f06ec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2ff64-db79-4f0c-af3e-ed8ac6c5aa3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07d5c74-56c4-4d4a-a313-dcee64af0eb2}" ma:internalName="TaxCatchAll" ma:showField="CatchAllData" ma:web="d072ff64-db79-4f0c-af3e-ed8ac6c5aa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E4E87-0042-4AEB-B3A6-75BADDEC0E0E}">
  <ds:schemaRefs>
    <ds:schemaRef ds:uri="http://schemas.microsoft.com/sharepoint/v3/contenttype/forms"/>
  </ds:schemaRefs>
</ds:datastoreItem>
</file>

<file path=customXml/itemProps2.xml><?xml version="1.0" encoding="utf-8"?>
<ds:datastoreItem xmlns:ds="http://schemas.openxmlformats.org/officeDocument/2006/customXml" ds:itemID="{03654E3D-B1F9-4A23-8147-B5ACE1E51860}">
  <ds:schemaRefs>
    <ds:schemaRef ds:uri="http://schemas.microsoft.com/office/2006/metadata/properties"/>
    <ds:schemaRef ds:uri="http://schemas.microsoft.com/office/infopath/2007/PartnerControls"/>
    <ds:schemaRef ds:uri="1f3e96d2-8e6b-4be9-8ca5-c6a5f06ece95"/>
    <ds:schemaRef ds:uri="d072ff64-db79-4f0c-af3e-ed8ac6c5aa31"/>
  </ds:schemaRefs>
</ds:datastoreItem>
</file>

<file path=customXml/itemProps3.xml><?xml version="1.0" encoding="utf-8"?>
<ds:datastoreItem xmlns:ds="http://schemas.openxmlformats.org/officeDocument/2006/customXml" ds:itemID="{4B06738C-4F52-4EC8-825D-76A55BFBF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e96d2-8e6b-4be9-8ca5-c6a5f06ece95"/>
    <ds:schemaRef ds:uri="d072ff64-db79-4f0c-af3e-ed8ac6c5a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Summit</dc:title>
  <cp:revision>192</cp:revision>
  <dcterms:created xsi:type="dcterms:W3CDTF">2006-08-16T00:00:00Z</dcterms:created>
  <dcterms:modified xsi:type="dcterms:W3CDTF">2024-10-07T23:29:22Z</dcterms:modified>
  <dc:identifier>DAGQ81k-BdY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0x01010014A49344E0365949A15E809ABC10F7CB</vt:lpwstr>
  </property>
  <property fmtid="{D5CDD505-2E9C-101B-9397-08002B2CF9AE}" pid="3" name="MediaServiceImageTags">
    <vt:lpwstr/>
  </property>
</Properties>
</file>