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61" r:id="rId6"/>
    <p:sldId id="267" r:id="rId7"/>
    <p:sldId id="270" r:id="rId8"/>
    <p:sldId id="258" r:id="rId9"/>
    <p:sldId id="262" r:id="rId10"/>
    <p:sldId id="266" r:id="rId11"/>
    <p:sldId id="259" r:id="rId12"/>
    <p:sldId id="268" r:id="rId13"/>
    <p:sldId id="260" r:id="rId14"/>
    <p:sldId id="263" r:id="rId15"/>
    <p:sldId id="264" r:id="rId16"/>
    <p:sldId id="271" r:id="rId17"/>
    <p:sldId id="265" r:id="rId18"/>
    <p:sldId id="272" r:id="rId19"/>
    <p:sldId id="273" r:id="rId20"/>
  </p:sldIdLst>
  <p:sldSz cx="18288000" cy="10287000"/>
  <p:notesSz cx="6858000" cy="9144000"/>
  <p:embeddedFontLst>
    <p:embeddedFont>
      <p:font typeface="Aptos Narrow" panose="020B0004020202020204" pitchFamily="34" charset="0"/>
      <p:regular r:id="rId22"/>
      <p:bold r:id="rId23"/>
      <p:italic r:id="rId24"/>
      <p:boldItalic r:id="rId25"/>
    </p:embeddedFont>
    <p:embeddedFont>
      <p:font typeface="Freestyle Script" panose="030804020302050B0404" pitchFamily="66" charset="0"/>
      <p:regular r:id="rId26"/>
    </p:embeddedFont>
    <p:embeddedFont>
      <p:font typeface="League Spartan" panose="020B0604020202020204" charset="0"/>
      <p:regular r:id="rId27"/>
      <p:bold r:id="rId28"/>
    </p:embeddedFont>
    <p:embeddedFont>
      <p:font typeface="Ubuntu" panose="020B0504030602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38EEF2-D2D8-6EBE-3289-455E4C789281}" v="27" dt="2024-10-04T05:56:05.174"/>
    <p1510:client id="{C3D97385-6CDA-0044-8DFE-BF64D6F32A71}" v="23" dt="2024-10-03T20:14:37.267"/>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normalizeH="0" baseline="0">
                <a:solidFill>
                  <a:schemeClr val="dk1">
                    <a:lumMod val="50000"/>
                    <a:lumOff val="50000"/>
                  </a:schemeClr>
                </a:solidFill>
                <a:latin typeface="+mj-lt"/>
                <a:ea typeface="+mj-ea"/>
                <a:cs typeface="+mj-cs"/>
              </a:defRPr>
            </a:pPr>
            <a:r>
              <a:rPr lang="en-US"/>
              <a:t>Online Student Enrollment (Credit)</a:t>
            </a:r>
          </a:p>
        </c:rich>
      </c:tx>
      <c:overlay val="0"/>
      <c:spPr>
        <a:noFill/>
        <a:ln>
          <a:noFill/>
        </a:ln>
        <a:effectLst/>
      </c:spPr>
      <c:txPr>
        <a:bodyPr rot="0" spcFirstLastPara="1" vertOverflow="ellipsis" vert="horz" wrap="square" anchor="ctr" anchorCtr="1"/>
        <a:lstStyle/>
        <a:p>
          <a:pPr>
            <a:defRPr sz="24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97E2-664A-95FE-134733D20006}"/>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97E2-664A-95FE-134733D20006}"/>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97E2-664A-95FE-134733D20006}"/>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97E2-664A-95FE-134733D20006}"/>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97E2-664A-95FE-134733D20006}"/>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97E2-664A-95FE-134733D20006}"/>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97E2-664A-95FE-134733D20006}"/>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97E2-664A-95FE-134733D20006}"/>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97E2-664A-95FE-134733D20006}"/>
              </c:ext>
            </c:extLst>
          </c:dPt>
          <c:dLbls>
            <c:spPr>
              <a:no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Sheet1!$A$4:$A$12</c:f>
              <c:strCache>
                <c:ptCount val="9"/>
                <c:pt idx="0">
                  <c:v>Black</c:v>
                </c:pt>
                <c:pt idx="1">
                  <c:v>Asian</c:v>
                </c:pt>
                <c:pt idx="2">
                  <c:v>Filipino</c:v>
                </c:pt>
                <c:pt idx="3">
                  <c:v>Latinx</c:v>
                </c:pt>
                <c:pt idx="4">
                  <c:v>Mutli-Ethnicity</c:v>
                </c:pt>
                <c:pt idx="5">
                  <c:v>Native American</c:v>
                </c:pt>
                <c:pt idx="6">
                  <c:v>Pacific Islander</c:v>
                </c:pt>
                <c:pt idx="7">
                  <c:v>Unknown</c:v>
                </c:pt>
                <c:pt idx="8">
                  <c:v>White</c:v>
                </c:pt>
              </c:strCache>
            </c:strRef>
          </c:cat>
          <c:val>
            <c:numRef>
              <c:f>Sheet1!$B$4:$B$12</c:f>
              <c:numCache>
                <c:formatCode>General</c:formatCode>
                <c:ptCount val="9"/>
                <c:pt idx="0">
                  <c:v>8671</c:v>
                </c:pt>
                <c:pt idx="1">
                  <c:v>11684</c:v>
                </c:pt>
                <c:pt idx="2">
                  <c:v>4925</c:v>
                </c:pt>
                <c:pt idx="3">
                  <c:v>42666</c:v>
                </c:pt>
                <c:pt idx="4">
                  <c:v>8751</c:v>
                </c:pt>
                <c:pt idx="5">
                  <c:v>228</c:v>
                </c:pt>
                <c:pt idx="6">
                  <c:v>481</c:v>
                </c:pt>
                <c:pt idx="7">
                  <c:v>1243</c:v>
                </c:pt>
                <c:pt idx="8">
                  <c:v>30021</c:v>
                </c:pt>
              </c:numCache>
            </c:numRef>
          </c:val>
          <c:extLst>
            <c:ext xmlns:c16="http://schemas.microsoft.com/office/drawing/2014/chart" uri="{C3380CC4-5D6E-409C-BE32-E72D297353CC}">
              <c16:uniqueId val="{00000012-97E2-664A-95FE-134733D2000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4C068-025C-44EB-BBFF-BF9705DB767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10E6E37-2DD6-4D79-AD69-43920413CCA6}">
      <dgm:prSet/>
      <dgm:spPr/>
      <dgm:t>
        <a:bodyPr/>
        <a:lstStyle/>
        <a:p>
          <a:pPr rtl="0"/>
          <a:r>
            <a:rPr lang="en-US" b="1" dirty="0"/>
            <a:t>Online Learning Pathways </a:t>
          </a:r>
          <a:r>
            <a:rPr lang="en-US" b="1" dirty="0">
              <a:latin typeface="Calibri"/>
            </a:rPr>
            <a:t>Website</a:t>
          </a:r>
          <a:br>
            <a:rPr lang="en-US" b="0" dirty="0">
              <a:latin typeface="Calibri"/>
            </a:rPr>
          </a:br>
          <a:r>
            <a:rPr lang="en-US" b="0" dirty="0">
              <a:solidFill>
                <a:srgbClr val="010000"/>
              </a:solidFill>
              <a:latin typeface="Calibri"/>
            </a:rPr>
            <a:t>Presentations</a:t>
          </a:r>
          <a:br>
            <a:rPr lang="en-US" b="0" dirty="0">
              <a:solidFill>
                <a:srgbClr val="010000"/>
              </a:solidFill>
              <a:latin typeface="Calibri"/>
            </a:rPr>
          </a:br>
          <a:r>
            <a:rPr lang="en-US" b="0" dirty="0">
              <a:latin typeface="Calibri"/>
            </a:rPr>
            <a:t>Recorded Sessions</a:t>
          </a:r>
          <a:endParaRPr lang="en-US" b="0" dirty="0"/>
        </a:p>
      </dgm:t>
    </dgm:pt>
    <dgm:pt modelId="{714E7C28-4837-4B29-8A8C-C599C940B570}" type="parTrans" cxnId="{2C9B9B11-7108-47AB-80A8-4F67ED90EEC7}">
      <dgm:prSet/>
      <dgm:spPr/>
      <dgm:t>
        <a:bodyPr/>
        <a:lstStyle/>
        <a:p>
          <a:endParaRPr lang="en-US"/>
        </a:p>
      </dgm:t>
    </dgm:pt>
    <dgm:pt modelId="{8380D928-4160-4187-9CE6-1058DE5887DB}" type="sibTrans" cxnId="{2C9B9B11-7108-47AB-80A8-4F67ED90EEC7}">
      <dgm:prSet/>
      <dgm:spPr/>
      <dgm:t>
        <a:bodyPr/>
        <a:lstStyle/>
        <a:p>
          <a:endParaRPr lang="en-US"/>
        </a:p>
      </dgm:t>
    </dgm:pt>
    <dgm:pt modelId="{9CC663D4-1588-41F9-9302-1E1D40F7B0AB}">
      <dgm:prSet/>
      <dgm:spPr/>
      <dgm:t>
        <a:bodyPr/>
        <a:lstStyle/>
        <a:p>
          <a:r>
            <a:rPr lang="en-US" b="1" dirty="0">
              <a:latin typeface="Calibri"/>
            </a:rPr>
            <a:t>Support</a:t>
          </a:r>
          <a:endParaRPr lang="en-US" dirty="0"/>
        </a:p>
        <a:p>
          <a:r>
            <a:rPr lang="en-US" b="0" dirty="0">
              <a:latin typeface="Calibri"/>
            </a:rPr>
            <a:t>Wi-Fi</a:t>
          </a:r>
        </a:p>
        <a:p>
          <a:r>
            <a:rPr lang="en-US" b="0" dirty="0">
              <a:latin typeface="Calibri"/>
            </a:rPr>
            <a:t>Zoom- Moderated</a:t>
          </a:r>
        </a:p>
      </dgm:t>
    </dgm:pt>
    <dgm:pt modelId="{624A8D42-342A-464C-82B7-C35AED763E3E}" type="parTrans" cxnId="{065FAAA2-5EFF-484D-8E35-8C876CA45D43}">
      <dgm:prSet/>
      <dgm:spPr/>
      <dgm:t>
        <a:bodyPr/>
        <a:lstStyle/>
        <a:p>
          <a:endParaRPr lang="en-US"/>
        </a:p>
      </dgm:t>
    </dgm:pt>
    <dgm:pt modelId="{9506EC21-FEB4-443E-9493-1C2B6FF1A5F8}" type="sibTrans" cxnId="{065FAAA2-5EFF-484D-8E35-8C876CA45D43}">
      <dgm:prSet/>
      <dgm:spPr/>
      <dgm:t>
        <a:bodyPr/>
        <a:lstStyle/>
        <a:p>
          <a:endParaRPr lang="en-US"/>
        </a:p>
      </dgm:t>
    </dgm:pt>
    <dgm:pt modelId="{B4562ADA-89B2-4E83-BF18-4C214D8797B6}">
      <dgm:prSet phldr="0"/>
      <dgm:spPr/>
      <dgm:t>
        <a:bodyPr/>
        <a:lstStyle/>
        <a:p>
          <a:pPr rtl="0"/>
          <a:r>
            <a:rPr lang="en-US" b="1" dirty="0">
              <a:solidFill>
                <a:srgbClr val="010000"/>
              </a:solidFill>
              <a:latin typeface="Calibri"/>
            </a:rPr>
            <a:t>Welcome</a:t>
          </a:r>
          <a:br>
            <a:rPr lang="en-US" b="0" dirty="0">
              <a:solidFill>
                <a:srgbClr val="010000"/>
              </a:solidFill>
              <a:latin typeface="Calibri"/>
            </a:rPr>
          </a:br>
          <a:r>
            <a:rPr lang="en-US" b="0" dirty="0">
              <a:solidFill>
                <a:srgbClr val="010000"/>
              </a:solidFill>
              <a:latin typeface="Calibri"/>
            </a:rPr>
            <a:t>Sign In</a:t>
          </a:r>
        </a:p>
        <a:p>
          <a:pPr rtl="0"/>
          <a:r>
            <a:rPr lang="en-US" dirty="0">
              <a:solidFill>
                <a:srgbClr val="010000"/>
              </a:solidFill>
              <a:latin typeface="Calibri"/>
            </a:rPr>
            <a:t>Work </a:t>
          </a:r>
          <a:r>
            <a:rPr lang="en-US" dirty="0">
              <a:latin typeface="Calibri"/>
            </a:rPr>
            <a:t>Raffle</a:t>
          </a:r>
          <a:br>
            <a:rPr lang="en-US" dirty="0">
              <a:latin typeface="Calibri"/>
            </a:rPr>
          </a:br>
          <a:endParaRPr lang="en-US" dirty="0">
            <a:solidFill>
              <a:srgbClr val="010000"/>
            </a:solidFill>
            <a:latin typeface="Calibri"/>
          </a:endParaRPr>
        </a:p>
      </dgm:t>
    </dgm:pt>
    <dgm:pt modelId="{1B3C03C5-AB78-4755-BB65-AF9831DCCE68}" type="parTrans" cxnId="{7DD96D73-247D-4F52-87AE-EA89DD4E515E}">
      <dgm:prSet/>
      <dgm:spPr/>
      <dgm:t>
        <a:bodyPr/>
        <a:lstStyle/>
        <a:p>
          <a:endParaRPr lang="en-US"/>
        </a:p>
      </dgm:t>
    </dgm:pt>
    <dgm:pt modelId="{E60C2E92-C895-464A-9ED8-F1AC048ECC42}" type="sibTrans" cxnId="{7DD96D73-247D-4F52-87AE-EA89DD4E515E}">
      <dgm:prSet/>
      <dgm:spPr/>
      <dgm:t>
        <a:bodyPr/>
        <a:lstStyle/>
        <a:p>
          <a:endParaRPr lang="en-US"/>
        </a:p>
      </dgm:t>
    </dgm:pt>
    <dgm:pt modelId="{25EBF8E9-A8C9-7647-97E0-7206A7263248}" type="pres">
      <dgm:prSet presAssocID="{F754C068-025C-44EB-BBFF-BF9705DB7674}" presName="vert0" presStyleCnt="0">
        <dgm:presLayoutVars>
          <dgm:dir/>
          <dgm:animOne val="branch"/>
          <dgm:animLvl val="lvl"/>
        </dgm:presLayoutVars>
      </dgm:prSet>
      <dgm:spPr/>
    </dgm:pt>
    <dgm:pt modelId="{FD48F1A7-3D2D-B44A-B695-8AFACBFFE3CA}" type="pres">
      <dgm:prSet presAssocID="{310E6E37-2DD6-4D79-AD69-43920413CCA6}" presName="thickLine" presStyleLbl="alignNode1" presStyleIdx="0" presStyleCnt="3"/>
      <dgm:spPr/>
    </dgm:pt>
    <dgm:pt modelId="{07118FA7-AAA7-5847-891C-6BE37115BCD4}" type="pres">
      <dgm:prSet presAssocID="{310E6E37-2DD6-4D79-AD69-43920413CCA6}" presName="horz1" presStyleCnt="0"/>
      <dgm:spPr/>
    </dgm:pt>
    <dgm:pt modelId="{6DEBD3BE-13FC-AF4F-9065-2A4F9A143218}" type="pres">
      <dgm:prSet presAssocID="{310E6E37-2DD6-4D79-AD69-43920413CCA6}" presName="tx1" presStyleLbl="revTx" presStyleIdx="0" presStyleCnt="3" custLinFactNeighborX="-523"/>
      <dgm:spPr/>
    </dgm:pt>
    <dgm:pt modelId="{37867C57-877E-A74F-A089-B9A4EC26A8AB}" type="pres">
      <dgm:prSet presAssocID="{310E6E37-2DD6-4D79-AD69-43920413CCA6}" presName="vert1" presStyleCnt="0"/>
      <dgm:spPr/>
    </dgm:pt>
    <dgm:pt modelId="{A82039D9-DB2E-E344-95A0-72C572D1373F}" type="pres">
      <dgm:prSet presAssocID="{9CC663D4-1588-41F9-9302-1E1D40F7B0AB}" presName="thickLine" presStyleLbl="alignNode1" presStyleIdx="1" presStyleCnt="3"/>
      <dgm:spPr/>
    </dgm:pt>
    <dgm:pt modelId="{1F79E017-D129-FB48-9B84-1089236804F3}" type="pres">
      <dgm:prSet presAssocID="{9CC663D4-1588-41F9-9302-1E1D40F7B0AB}" presName="horz1" presStyleCnt="0"/>
      <dgm:spPr/>
    </dgm:pt>
    <dgm:pt modelId="{55AAE666-46EA-B043-9C59-F1A4AC014032}" type="pres">
      <dgm:prSet presAssocID="{9CC663D4-1588-41F9-9302-1E1D40F7B0AB}" presName="tx1" presStyleLbl="revTx" presStyleIdx="1" presStyleCnt="3"/>
      <dgm:spPr/>
    </dgm:pt>
    <dgm:pt modelId="{F9246B16-AFBF-C048-AC52-2224A93FBE44}" type="pres">
      <dgm:prSet presAssocID="{9CC663D4-1588-41F9-9302-1E1D40F7B0AB}" presName="vert1" presStyleCnt="0"/>
      <dgm:spPr/>
    </dgm:pt>
    <dgm:pt modelId="{CB8342A9-F18B-408C-AC89-FE449AD95C51}" type="pres">
      <dgm:prSet presAssocID="{B4562ADA-89B2-4E83-BF18-4C214D8797B6}" presName="thickLine" presStyleLbl="alignNode1" presStyleIdx="2" presStyleCnt="3"/>
      <dgm:spPr/>
    </dgm:pt>
    <dgm:pt modelId="{10EE8B59-03CB-4E6A-81CA-3E60088CAB37}" type="pres">
      <dgm:prSet presAssocID="{B4562ADA-89B2-4E83-BF18-4C214D8797B6}" presName="horz1" presStyleCnt="0"/>
      <dgm:spPr/>
    </dgm:pt>
    <dgm:pt modelId="{40274D04-78E3-451D-A61E-867E92DD0453}" type="pres">
      <dgm:prSet presAssocID="{B4562ADA-89B2-4E83-BF18-4C214D8797B6}" presName="tx1" presStyleLbl="revTx" presStyleIdx="2" presStyleCnt="3"/>
      <dgm:spPr/>
    </dgm:pt>
    <dgm:pt modelId="{CA8EE047-5DED-4102-B591-1781525BDA2A}" type="pres">
      <dgm:prSet presAssocID="{B4562ADA-89B2-4E83-BF18-4C214D8797B6}" presName="vert1" presStyleCnt="0"/>
      <dgm:spPr/>
    </dgm:pt>
  </dgm:ptLst>
  <dgm:cxnLst>
    <dgm:cxn modelId="{2C9B9B11-7108-47AB-80A8-4F67ED90EEC7}" srcId="{F754C068-025C-44EB-BBFF-BF9705DB7674}" destId="{310E6E37-2DD6-4D79-AD69-43920413CCA6}" srcOrd="0" destOrd="0" parTransId="{714E7C28-4837-4B29-8A8C-C599C940B570}" sibTransId="{8380D928-4160-4187-9CE6-1058DE5887DB}"/>
    <dgm:cxn modelId="{1D99E114-70A8-1A40-A447-6A72094F65C3}" type="presOf" srcId="{F754C068-025C-44EB-BBFF-BF9705DB7674}" destId="{25EBF8E9-A8C9-7647-97E0-7206A7263248}" srcOrd="0" destOrd="0" presId="urn:microsoft.com/office/officeart/2008/layout/LinedList"/>
    <dgm:cxn modelId="{EF719615-6AC7-4630-AE7F-654524108F1A}" type="presOf" srcId="{B4562ADA-89B2-4E83-BF18-4C214D8797B6}" destId="{40274D04-78E3-451D-A61E-867E92DD0453}" srcOrd="0" destOrd="0" presId="urn:microsoft.com/office/officeart/2008/layout/LinedList"/>
    <dgm:cxn modelId="{5E5C325C-58B8-4D73-A680-3057F6551449}" type="presOf" srcId="{9CC663D4-1588-41F9-9302-1E1D40F7B0AB}" destId="{55AAE666-46EA-B043-9C59-F1A4AC014032}" srcOrd="0" destOrd="0" presId="urn:microsoft.com/office/officeart/2008/layout/LinedList"/>
    <dgm:cxn modelId="{7DD96D73-247D-4F52-87AE-EA89DD4E515E}" srcId="{F754C068-025C-44EB-BBFF-BF9705DB7674}" destId="{B4562ADA-89B2-4E83-BF18-4C214D8797B6}" srcOrd="2" destOrd="0" parTransId="{1B3C03C5-AB78-4755-BB65-AF9831DCCE68}" sibTransId="{E60C2E92-C895-464A-9ED8-F1AC048ECC42}"/>
    <dgm:cxn modelId="{065FAAA2-5EFF-484D-8E35-8C876CA45D43}" srcId="{F754C068-025C-44EB-BBFF-BF9705DB7674}" destId="{9CC663D4-1588-41F9-9302-1E1D40F7B0AB}" srcOrd="1" destOrd="0" parTransId="{624A8D42-342A-464C-82B7-C35AED763E3E}" sibTransId="{9506EC21-FEB4-443E-9493-1C2B6FF1A5F8}"/>
    <dgm:cxn modelId="{1FD1CFF0-FE50-4A71-94D1-4D78CD27E291}" type="presOf" srcId="{310E6E37-2DD6-4D79-AD69-43920413CCA6}" destId="{6DEBD3BE-13FC-AF4F-9065-2A4F9A143218}" srcOrd="0" destOrd="0" presId="urn:microsoft.com/office/officeart/2008/layout/LinedList"/>
    <dgm:cxn modelId="{642DE020-F910-4770-B5E4-5934F7A617FC}" type="presParOf" srcId="{25EBF8E9-A8C9-7647-97E0-7206A7263248}" destId="{FD48F1A7-3D2D-B44A-B695-8AFACBFFE3CA}" srcOrd="0" destOrd="0" presId="urn:microsoft.com/office/officeart/2008/layout/LinedList"/>
    <dgm:cxn modelId="{B589D59F-F6A6-4386-9F3F-3C09D7FB2D09}" type="presParOf" srcId="{25EBF8E9-A8C9-7647-97E0-7206A7263248}" destId="{07118FA7-AAA7-5847-891C-6BE37115BCD4}" srcOrd="1" destOrd="0" presId="urn:microsoft.com/office/officeart/2008/layout/LinedList"/>
    <dgm:cxn modelId="{3F51FBFC-6B35-4326-92E2-44975A062F78}" type="presParOf" srcId="{07118FA7-AAA7-5847-891C-6BE37115BCD4}" destId="{6DEBD3BE-13FC-AF4F-9065-2A4F9A143218}" srcOrd="0" destOrd="0" presId="urn:microsoft.com/office/officeart/2008/layout/LinedList"/>
    <dgm:cxn modelId="{CC173162-B5F7-4ED6-B89B-BC2CCF350683}" type="presParOf" srcId="{07118FA7-AAA7-5847-891C-6BE37115BCD4}" destId="{37867C57-877E-A74F-A089-B9A4EC26A8AB}" srcOrd="1" destOrd="0" presId="urn:microsoft.com/office/officeart/2008/layout/LinedList"/>
    <dgm:cxn modelId="{014552B6-1EBB-47D7-9AA0-50B8CCD69AD9}" type="presParOf" srcId="{25EBF8E9-A8C9-7647-97E0-7206A7263248}" destId="{A82039D9-DB2E-E344-95A0-72C572D1373F}" srcOrd="2" destOrd="0" presId="urn:microsoft.com/office/officeart/2008/layout/LinedList"/>
    <dgm:cxn modelId="{5B8BDE98-F28B-4456-A4ED-2131B5D3A9EA}" type="presParOf" srcId="{25EBF8E9-A8C9-7647-97E0-7206A7263248}" destId="{1F79E017-D129-FB48-9B84-1089236804F3}" srcOrd="3" destOrd="0" presId="urn:microsoft.com/office/officeart/2008/layout/LinedList"/>
    <dgm:cxn modelId="{ED460EC9-85D2-407A-9F7E-C407E1FD0E68}" type="presParOf" srcId="{1F79E017-D129-FB48-9B84-1089236804F3}" destId="{55AAE666-46EA-B043-9C59-F1A4AC014032}" srcOrd="0" destOrd="0" presId="urn:microsoft.com/office/officeart/2008/layout/LinedList"/>
    <dgm:cxn modelId="{356E0FEE-456C-451B-9FDE-87CC38F29564}" type="presParOf" srcId="{1F79E017-D129-FB48-9B84-1089236804F3}" destId="{F9246B16-AFBF-C048-AC52-2224A93FBE44}" srcOrd="1" destOrd="0" presId="urn:microsoft.com/office/officeart/2008/layout/LinedList"/>
    <dgm:cxn modelId="{11DCB08A-99E5-45BA-A6B4-1AA472EDA57E}" type="presParOf" srcId="{25EBF8E9-A8C9-7647-97E0-7206A7263248}" destId="{CB8342A9-F18B-408C-AC89-FE449AD95C51}" srcOrd="4" destOrd="0" presId="urn:microsoft.com/office/officeart/2008/layout/LinedList"/>
    <dgm:cxn modelId="{F51BA7AF-1BBD-4EEA-9B6D-9BA44C5A24E4}" type="presParOf" srcId="{25EBF8E9-A8C9-7647-97E0-7206A7263248}" destId="{10EE8B59-03CB-4E6A-81CA-3E60088CAB37}" srcOrd="5" destOrd="0" presId="urn:microsoft.com/office/officeart/2008/layout/LinedList"/>
    <dgm:cxn modelId="{8A0E289D-B409-445F-8D0E-97F41AC6C19B}" type="presParOf" srcId="{10EE8B59-03CB-4E6A-81CA-3E60088CAB37}" destId="{40274D04-78E3-451D-A61E-867E92DD0453}" srcOrd="0" destOrd="0" presId="urn:microsoft.com/office/officeart/2008/layout/LinedList"/>
    <dgm:cxn modelId="{70C3DBBA-4D3E-4DFD-989A-897CF1110345}" type="presParOf" srcId="{10EE8B59-03CB-4E6A-81CA-3E60088CAB37}" destId="{CA8EE047-5DED-4102-B591-1781525BDA2A}"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4C068-025C-44EB-BBFF-BF9705DB767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10E6E37-2DD6-4D79-AD69-43920413CCA6}">
      <dgm:prSet/>
      <dgm:spPr/>
      <dgm:t>
        <a:bodyPr/>
        <a:lstStyle/>
        <a:p>
          <a:r>
            <a:rPr lang="en-US" b="1" dirty="0"/>
            <a:t>Online Live- </a:t>
          </a:r>
          <a:r>
            <a:rPr lang="en-US" dirty="0"/>
            <a:t>All classwork is conducted online with a requirement for real-time/live meetings.</a:t>
          </a:r>
        </a:p>
      </dgm:t>
    </dgm:pt>
    <dgm:pt modelId="{714E7C28-4837-4B29-8A8C-C599C940B570}" type="parTrans" cxnId="{2C9B9B11-7108-47AB-80A8-4F67ED90EEC7}">
      <dgm:prSet/>
      <dgm:spPr/>
      <dgm:t>
        <a:bodyPr/>
        <a:lstStyle/>
        <a:p>
          <a:endParaRPr lang="en-US"/>
        </a:p>
      </dgm:t>
    </dgm:pt>
    <dgm:pt modelId="{8380D928-4160-4187-9CE6-1058DE5887DB}" type="sibTrans" cxnId="{2C9B9B11-7108-47AB-80A8-4F67ED90EEC7}">
      <dgm:prSet/>
      <dgm:spPr/>
      <dgm:t>
        <a:bodyPr/>
        <a:lstStyle/>
        <a:p>
          <a:endParaRPr lang="en-US"/>
        </a:p>
      </dgm:t>
    </dgm:pt>
    <dgm:pt modelId="{9CC663D4-1588-41F9-9302-1E1D40F7B0AB}">
      <dgm:prSet/>
      <dgm:spPr/>
      <dgm:t>
        <a:bodyPr/>
        <a:lstStyle/>
        <a:p>
          <a:r>
            <a:rPr lang="en-US" b="1"/>
            <a:t>Fully Online- </a:t>
          </a:r>
          <a:r>
            <a:rPr lang="en-US"/>
            <a:t>All classwork is conducted online without a requirement for real-time/live meetings.</a:t>
          </a:r>
        </a:p>
      </dgm:t>
    </dgm:pt>
    <dgm:pt modelId="{624A8D42-342A-464C-82B7-C35AED763E3E}" type="parTrans" cxnId="{065FAAA2-5EFF-484D-8E35-8C876CA45D43}">
      <dgm:prSet/>
      <dgm:spPr/>
      <dgm:t>
        <a:bodyPr/>
        <a:lstStyle/>
        <a:p>
          <a:endParaRPr lang="en-US"/>
        </a:p>
      </dgm:t>
    </dgm:pt>
    <dgm:pt modelId="{9506EC21-FEB4-443E-9493-1C2B6FF1A5F8}" type="sibTrans" cxnId="{065FAAA2-5EFF-484D-8E35-8C876CA45D43}">
      <dgm:prSet/>
      <dgm:spPr/>
      <dgm:t>
        <a:bodyPr/>
        <a:lstStyle/>
        <a:p>
          <a:endParaRPr lang="en-US"/>
        </a:p>
      </dgm:t>
    </dgm:pt>
    <dgm:pt modelId="{2C32BA1E-7EBD-4405-ABCA-59C5B525EA07}">
      <dgm:prSet/>
      <dgm:spPr/>
      <dgm:t>
        <a:bodyPr/>
        <a:lstStyle/>
        <a:p>
          <a:r>
            <a:rPr lang="en-US" b="1"/>
            <a:t>Partially Online- </a:t>
          </a:r>
          <a:r>
            <a:rPr lang="en-US"/>
            <a:t>Some required class meetings will be conducted on campus. The remainder of the class will be online.</a:t>
          </a:r>
        </a:p>
      </dgm:t>
    </dgm:pt>
    <dgm:pt modelId="{AAAF299B-B5B0-4289-8722-6FC41DD62ABB}" type="parTrans" cxnId="{5830C259-3699-456F-8366-B72708AA6EBE}">
      <dgm:prSet/>
      <dgm:spPr/>
      <dgm:t>
        <a:bodyPr/>
        <a:lstStyle/>
        <a:p>
          <a:endParaRPr lang="en-US"/>
        </a:p>
      </dgm:t>
    </dgm:pt>
    <dgm:pt modelId="{2DD49887-8251-43C0-BD11-B5090D238CD8}" type="sibTrans" cxnId="{5830C259-3699-456F-8366-B72708AA6EBE}">
      <dgm:prSet/>
      <dgm:spPr/>
      <dgm:t>
        <a:bodyPr/>
        <a:lstStyle/>
        <a:p>
          <a:endParaRPr lang="en-US"/>
        </a:p>
      </dgm:t>
    </dgm:pt>
    <dgm:pt modelId="{8FC5DEF6-39CD-473D-A305-569B29636FAD}">
      <dgm:prSet/>
      <dgm:spPr/>
      <dgm:t>
        <a:bodyPr/>
        <a:lstStyle/>
        <a:p>
          <a:r>
            <a:rPr lang="en-US" b="1" dirty="0"/>
            <a:t>HyFlex</a:t>
          </a:r>
          <a:r>
            <a:rPr lang="en-US" dirty="0"/>
            <a:t>- Students can join the scheduled class session online or on-campus based on student preference. </a:t>
          </a:r>
          <a:r>
            <a:rPr lang="en-US"/>
            <a:t>The rest of the classwork is conducted online.</a:t>
          </a:r>
        </a:p>
      </dgm:t>
    </dgm:pt>
    <dgm:pt modelId="{3A7F2509-6A59-42BF-BBF8-AA51CC8006DB}" type="parTrans" cxnId="{F2BDDC2B-E41E-4CFB-A996-9E16F5774D2A}">
      <dgm:prSet/>
      <dgm:spPr/>
      <dgm:t>
        <a:bodyPr/>
        <a:lstStyle/>
        <a:p>
          <a:endParaRPr lang="en-US"/>
        </a:p>
      </dgm:t>
    </dgm:pt>
    <dgm:pt modelId="{47ED38F8-D486-4E99-827E-9925EECC2716}" type="sibTrans" cxnId="{F2BDDC2B-E41E-4CFB-A996-9E16F5774D2A}">
      <dgm:prSet/>
      <dgm:spPr/>
      <dgm:t>
        <a:bodyPr/>
        <a:lstStyle/>
        <a:p>
          <a:endParaRPr lang="en-US"/>
        </a:p>
      </dgm:t>
    </dgm:pt>
    <dgm:pt modelId="{25EBF8E9-A8C9-7647-97E0-7206A7263248}" type="pres">
      <dgm:prSet presAssocID="{F754C068-025C-44EB-BBFF-BF9705DB7674}" presName="vert0" presStyleCnt="0">
        <dgm:presLayoutVars>
          <dgm:dir/>
          <dgm:animOne val="branch"/>
          <dgm:animLvl val="lvl"/>
        </dgm:presLayoutVars>
      </dgm:prSet>
      <dgm:spPr/>
    </dgm:pt>
    <dgm:pt modelId="{FD48F1A7-3D2D-B44A-B695-8AFACBFFE3CA}" type="pres">
      <dgm:prSet presAssocID="{310E6E37-2DD6-4D79-AD69-43920413CCA6}" presName="thickLine" presStyleLbl="alignNode1" presStyleIdx="0" presStyleCnt="4"/>
      <dgm:spPr/>
    </dgm:pt>
    <dgm:pt modelId="{07118FA7-AAA7-5847-891C-6BE37115BCD4}" type="pres">
      <dgm:prSet presAssocID="{310E6E37-2DD6-4D79-AD69-43920413CCA6}" presName="horz1" presStyleCnt="0"/>
      <dgm:spPr/>
    </dgm:pt>
    <dgm:pt modelId="{6DEBD3BE-13FC-AF4F-9065-2A4F9A143218}" type="pres">
      <dgm:prSet presAssocID="{310E6E37-2DD6-4D79-AD69-43920413CCA6}" presName="tx1" presStyleLbl="revTx" presStyleIdx="0" presStyleCnt="4" custLinFactNeighborX="-523"/>
      <dgm:spPr/>
    </dgm:pt>
    <dgm:pt modelId="{37867C57-877E-A74F-A089-B9A4EC26A8AB}" type="pres">
      <dgm:prSet presAssocID="{310E6E37-2DD6-4D79-AD69-43920413CCA6}" presName="vert1" presStyleCnt="0"/>
      <dgm:spPr/>
    </dgm:pt>
    <dgm:pt modelId="{A82039D9-DB2E-E344-95A0-72C572D1373F}" type="pres">
      <dgm:prSet presAssocID="{9CC663D4-1588-41F9-9302-1E1D40F7B0AB}" presName="thickLine" presStyleLbl="alignNode1" presStyleIdx="1" presStyleCnt="4"/>
      <dgm:spPr/>
    </dgm:pt>
    <dgm:pt modelId="{1F79E017-D129-FB48-9B84-1089236804F3}" type="pres">
      <dgm:prSet presAssocID="{9CC663D4-1588-41F9-9302-1E1D40F7B0AB}" presName="horz1" presStyleCnt="0"/>
      <dgm:spPr/>
    </dgm:pt>
    <dgm:pt modelId="{55AAE666-46EA-B043-9C59-F1A4AC014032}" type="pres">
      <dgm:prSet presAssocID="{9CC663D4-1588-41F9-9302-1E1D40F7B0AB}" presName="tx1" presStyleLbl="revTx" presStyleIdx="1" presStyleCnt="4"/>
      <dgm:spPr/>
    </dgm:pt>
    <dgm:pt modelId="{F9246B16-AFBF-C048-AC52-2224A93FBE44}" type="pres">
      <dgm:prSet presAssocID="{9CC663D4-1588-41F9-9302-1E1D40F7B0AB}" presName="vert1" presStyleCnt="0"/>
      <dgm:spPr/>
    </dgm:pt>
    <dgm:pt modelId="{11EAFD2C-1588-734E-BA27-B136BE983C58}" type="pres">
      <dgm:prSet presAssocID="{2C32BA1E-7EBD-4405-ABCA-59C5B525EA07}" presName="thickLine" presStyleLbl="alignNode1" presStyleIdx="2" presStyleCnt="4"/>
      <dgm:spPr/>
    </dgm:pt>
    <dgm:pt modelId="{5361B8B1-D882-6B49-9DA6-DFCFFD0DEDF6}" type="pres">
      <dgm:prSet presAssocID="{2C32BA1E-7EBD-4405-ABCA-59C5B525EA07}" presName="horz1" presStyleCnt="0"/>
      <dgm:spPr/>
    </dgm:pt>
    <dgm:pt modelId="{1198C46D-5833-3945-91C5-039B3177762C}" type="pres">
      <dgm:prSet presAssocID="{2C32BA1E-7EBD-4405-ABCA-59C5B525EA07}" presName="tx1" presStyleLbl="revTx" presStyleIdx="2" presStyleCnt="4"/>
      <dgm:spPr/>
    </dgm:pt>
    <dgm:pt modelId="{1C4E4176-37EE-1448-B28C-215176A277A1}" type="pres">
      <dgm:prSet presAssocID="{2C32BA1E-7EBD-4405-ABCA-59C5B525EA07}" presName="vert1" presStyleCnt="0"/>
      <dgm:spPr/>
    </dgm:pt>
    <dgm:pt modelId="{C6288044-E191-734F-92B7-9BDD07CED23C}" type="pres">
      <dgm:prSet presAssocID="{8FC5DEF6-39CD-473D-A305-569B29636FAD}" presName="thickLine" presStyleLbl="alignNode1" presStyleIdx="3" presStyleCnt="4"/>
      <dgm:spPr/>
    </dgm:pt>
    <dgm:pt modelId="{0E5CE8FF-EF2B-A440-B313-38C1F566F53B}" type="pres">
      <dgm:prSet presAssocID="{8FC5DEF6-39CD-473D-A305-569B29636FAD}" presName="horz1" presStyleCnt="0"/>
      <dgm:spPr/>
    </dgm:pt>
    <dgm:pt modelId="{6B72EA3A-A684-134F-A318-FE4A375B8D2C}" type="pres">
      <dgm:prSet presAssocID="{8FC5DEF6-39CD-473D-A305-569B29636FAD}" presName="tx1" presStyleLbl="revTx" presStyleIdx="3" presStyleCnt="4"/>
      <dgm:spPr/>
    </dgm:pt>
    <dgm:pt modelId="{41EC5D79-DD29-E246-ACBC-B5D6157A7BB2}" type="pres">
      <dgm:prSet presAssocID="{8FC5DEF6-39CD-473D-A305-569B29636FAD}" presName="vert1" presStyleCnt="0"/>
      <dgm:spPr/>
    </dgm:pt>
  </dgm:ptLst>
  <dgm:cxnLst>
    <dgm:cxn modelId="{2C9B9B11-7108-47AB-80A8-4F67ED90EEC7}" srcId="{F754C068-025C-44EB-BBFF-BF9705DB7674}" destId="{310E6E37-2DD6-4D79-AD69-43920413CCA6}" srcOrd="0" destOrd="0" parTransId="{714E7C28-4837-4B29-8A8C-C599C940B570}" sibTransId="{8380D928-4160-4187-9CE6-1058DE5887DB}"/>
    <dgm:cxn modelId="{1D99E114-70A8-1A40-A447-6A72094F65C3}" type="presOf" srcId="{F754C068-025C-44EB-BBFF-BF9705DB7674}" destId="{25EBF8E9-A8C9-7647-97E0-7206A7263248}" srcOrd="0" destOrd="0" presId="urn:microsoft.com/office/officeart/2008/layout/LinedList"/>
    <dgm:cxn modelId="{F2BDDC2B-E41E-4CFB-A996-9E16F5774D2A}" srcId="{F754C068-025C-44EB-BBFF-BF9705DB7674}" destId="{8FC5DEF6-39CD-473D-A305-569B29636FAD}" srcOrd="3" destOrd="0" parTransId="{3A7F2509-6A59-42BF-BBF8-AA51CC8006DB}" sibTransId="{47ED38F8-D486-4E99-827E-9925EECC2716}"/>
    <dgm:cxn modelId="{0F80E164-1EE1-BA4B-B811-36FDAFE08B6E}" type="presOf" srcId="{2C32BA1E-7EBD-4405-ABCA-59C5B525EA07}" destId="{1198C46D-5833-3945-91C5-039B3177762C}" srcOrd="0" destOrd="0" presId="urn:microsoft.com/office/officeart/2008/layout/LinedList"/>
    <dgm:cxn modelId="{7231DA50-2BD0-4C41-AD62-31A9AB25490D}" type="presOf" srcId="{9CC663D4-1588-41F9-9302-1E1D40F7B0AB}" destId="{55AAE666-46EA-B043-9C59-F1A4AC014032}" srcOrd="0" destOrd="0" presId="urn:microsoft.com/office/officeart/2008/layout/LinedList"/>
    <dgm:cxn modelId="{5830C259-3699-456F-8366-B72708AA6EBE}" srcId="{F754C068-025C-44EB-BBFF-BF9705DB7674}" destId="{2C32BA1E-7EBD-4405-ABCA-59C5B525EA07}" srcOrd="2" destOrd="0" parTransId="{AAAF299B-B5B0-4289-8722-6FC41DD62ABB}" sibTransId="{2DD49887-8251-43C0-BD11-B5090D238CD8}"/>
    <dgm:cxn modelId="{3EFAE17D-4DEE-B742-9BDA-69A6212ADAE4}" type="presOf" srcId="{310E6E37-2DD6-4D79-AD69-43920413CCA6}" destId="{6DEBD3BE-13FC-AF4F-9065-2A4F9A143218}" srcOrd="0" destOrd="0" presId="urn:microsoft.com/office/officeart/2008/layout/LinedList"/>
    <dgm:cxn modelId="{065FAAA2-5EFF-484D-8E35-8C876CA45D43}" srcId="{F754C068-025C-44EB-BBFF-BF9705DB7674}" destId="{9CC663D4-1588-41F9-9302-1E1D40F7B0AB}" srcOrd="1" destOrd="0" parTransId="{624A8D42-342A-464C-82B7-C35AED763E3E}" sibTransId="{9506EC21-FEB4-443E-9493-1C2B6FF1A5F8}"/>
    <dgm:cxn modelId="{08B031EB-F04D-BD49-BD44-F30FCC413174}" type="presOf" srcId="{8FC5DEF6-39CD-473D-A305-569B29636FAD}" destId="{6B72EA3A-A684-134F-A318-FE4A375B8D2C}" srcOrd="0" destOrd="0" presId="urn:microsoft.com/office/officeart/2008/layout/LinedList"/>
    <dgm:cxn modelId="{3859279B-7584-F648-8BC8-DF2A8CADD744}" type="presParOf" srcId="{25EBF8E9-A8C9-7647-97E0-7206A7263248}" destId="{FD48F1A7-3D2D-B44A-B695-8AFACBFFE3CA}" srcOrd="0" destOrd="0" presId="urn:microsoft.com/office/officeart/2008/layout/LinedList"/>
    <dgm:cxn modelId="{43613CB0-1847-6143-966B-F4BE4A374346}" type="presParOf" srcId="{25EBF8E9-A8C9-7647-97E0-7206A7263248}" destId="{07118FA7-AAA7-5847-891C-6BE37115BCD4}" srcOrd="1" destOrd="0" presId="urn:microsoft.com/office/officeart/2008/layout/LinedList"/>
    <dgm:cxn modelId="{377D9078-62AF-D84E-B5C3-21C416D1569C}" type="presParOf" srcId="{07118FA7-AAA7-5847-891C-6BE37115BCD4}" destId="{6DEBD3BE-13FC-AF4F-9065-2A4F9A143218}" srcOrd="0" destOrd="0" presId="urn:microsoft.com/office/officeart/2008/layout/LinedList"/>
    <dgm:cxn modelId="{9485324A-1EA5-4240-8FD4-6468AE07CC82}" type="presParOf" srcId="{07118FA7-AAA7-5847-891C-6BE37115BCD4}" destId="{37867C57-877E-A74F-A089-B9A4EC26A8AB}" srcOrd="1" destOrd="0" presId="urn:microsoft.com/office/officeart/2008/layout/LinedList"/>
    <dgm:cxn modelId="{BEA7B264-840B-EF47-968D-299ADC37A376}" type="presParOf" srcId="{25EBF8E9-A8C9-7647-97E0-7206A7263248}" destId="{A82039D9-DB2E-E344-95A0-72C572D1373F}" srcOrd="2" destOrd="0" presId="urn:microsoft.com/office/officeart/2008/layout/LinedList"/>
    <dgm:cxn modelId="{2383C977-F83D-624C-ADDE-23BF903694DA}" type="presParOf" srcId="{25EBF8E9-A8C9-7647-97E0-7206A7263248}" destId="{1F79E017-D129-FB48-9B84-1089236804F3}" srcOrd="3" destOrd="0" presId="urn:microsoft.com/office/officeart/2008/layout/LinedList"/>
    <dgm:cxn modelId="{B12A8230-D8CF-AA43-8084-0BA0BE132049}" type="presParOf" srcId="{1F79E017-D129-FB48-9B84-1089236804F3}" destId="{55AAE666-46EA-B043-9C59-F1A4AC014032}" srcOrd="0" destOrd="0" presId="urn:microsoft.com/office/officeart/2008/layout/LinedList"/>
    <dgm:cxn modelId="{72B65B43-F2CB-3D40-BE61-CF8AF67233AE}" type="presParOf" srcId="{1F79E017-D129-FB48-9B84-1089236804F3}" destId="{F9246B16-AFBF-C048-AC52-2224A93FBE44}" srcOrd="1" destOrd="0" presId="urn:microsoft.com/office/officeart/2008/layout/LinedList"/>
    <dgm:cxn modelId="{32F54F89-CBAA-3D4F-8D42-96152CF10C01}" type="presParOf" srcId="{25EBF8E9-A8C9-7647-97E0-7206A7263248}" destId="{11EAFD2C-1588-734E-BA27-B136BE983C58}" srcOrd="4" destOrd="0" presId="urn:microsoft.com/office/officeart/2008/layout/LinedList"/>
    <dgm:cxn modelId="{EAAD9287-AB19-5549-837A-BC438E7A149F}" type="presParOf" srcId="{25EBF8E9-A8C9-7647-97E0-7206A7263248}" destId="{5361B8B1-D882-6B49-9DA6-DFCFFD0DEDF6}" srcOrd="5" destOrd="0" presId="urn:microsoft.com/office/officeart/2008/layout/LinedList"/>
    <dgm:cxn modelId="{79F0CBB7-361E-A148-BBF1-3C2CB7DA0622}" type="presParOf" srcId="{5361B8B1-D882-6B49-9DA6-DFCFFD0DEDF6}" destId="{1198C46D-5833-3945-91C5-039B3177762C}" srcOrd="0" destOrd="0" presId="urn:microsoft.com/office/officeart/2008/layout/LinedList"/>
    <dgm:cxn modelId="{6361F085-B72D-C24C-A08D-4BF48BB9B7BC}" type="presParOf" srcId="{5361B8B1-D882-6B49-9DA6-DFCFFD0DEDF6}" destId="{1C4E4176-37EE-1448-B28C-215176A277A1}" srcOrd="1" destOrd="0" presId="urn:microsoft.com/office/officeart/2008/layout/LinedList"/>
    <dgm:cxn modelId="{91DD1FC3-F640-6D47-A79C-7F5ED8F99F4C}" type="presParOf" srcId="{25EBF8E9-A8C9-7647-97E0-7206A7263248}" destId="{C6288044-E191-734F-92B7-9BDD07CED23C}" srcOrd="6" destOrd="0" presId="urn:microsoft.com/office/officeart/2008/layout/LinedList"/>
    <dgm:cxn modelId="{C49FA5FD-E38F-5341-A5E3-80FCD9C827ED}" type="presParOf" srcId="{25EBF8E9-A8C9-7647-97E0-7206A7263248}" destId="{0E5CE8FF-EF2B-A440-B313-38C1F566F53B}" srcOrd="7" destOrd="0" presId="urn:microsoft.com/office/officeart/2008/layout/LinedList"/>
    <dgm:cxn modelId="{B86F17DD-3EC7-C541-A764-35FF161E63D3}" type="presParOf" srcId="{0E5CE8FF-EF2B-A440-B313-38C1F566F53B}" destId="{6B72EA3A-A684-134F-A318-FE4A375B8D2C}" srcOrd="0" destOrd="0" presId="urn:microsoft.com/office/officeart/2008/layout/LinedList"/>
    <dgm:cxn modelId="{CC381424-7BCF-AC4A-B0DD-97EFE2404079}" type="presParOf" srcId="{0E5CE8FF-EF2B-A440-B313-38C1F566F53B}" destId="{41EC5D79-DD29-E246-ACBC-B5D6157A7BB2}"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8F1A7-3D2D-B44A-B695-8AFACBFFE3CA}">
      <dsp:nvSpPr>
        <dsp:cNvPr id="0" name=""/>
        <dsp:cNvSpPr/>
      </dsp:nvSpPr>
      <dsp:spPr>
        <a:xfrm>
          <a:off x="0" y="2703"/>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BD3BE-13FC-AF4F-9065-2A4F9A143218}">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b="1" kern="1200" dirty="0"/>
            <a:t>Online Learning Pathways </a:t>
          </a:r>
          <a:r>
            <a:rPr lang="en-US" sz="2600" b="1" kern="1200" dirty="0">
              <a:latin typeface="Calibri"/>
            </a:rPr>
            <a:t>Website</a:t>
          </a:r>
          <a:br>
            <a:rPr lang="en-US" sz="2600" b="0" kern="1200" dirty="0">
              <a:latin typeface="Calibri"/>
            </a:rPr>
          </a:br>
          <a:r>
            <a:rPr lang="en-US" sz="2600" b="0" kern="1200" dirty="0">
              <a:solidFill>
                <a:srgbClr val="010000"/>
              </a:solidFill>
              <a:latin typeface="Calibri"/>
            </a:rPr>
            <a:t>Presentations</a:t>
          </a:r>
          <a:br>
            <a:rPr lang="en-US" sz="2600" b="0" kern="1200" dirty="0">
              <a:solidFill>
                <a:srgbClr val="010000"/>
              </a:solidFill>
              <a:latin typeface="Calibri"/>
            </a:rPr>
          </a:br>
          <a:r>
            <a:rPr lang="en-US" sz="2600" b="0" kern="1200" dirty="0">
              <a:latin typeface="Calibri"/>
            </a:rPr>
            <a:t>Recorded Sessions</a:t>
          </a:r>
          <a:endParaRPr lang="en-US" sz="2600" b="0" kern="1200" dirty="0"/>
        </a:p>
      </dsp:txBody>
      <dsp:txXfrm>
        <a:off x="0" y="2703"/>
        <a:ext cx="6900512" cy="1843578"/>
      </dsp:txXfrm>
    </dsp:sp>
    <dsp:sp modelId="{A82039D9-DB2E-E344-95A0-72C572D1373F}">
      <dsp:nvSpPr>
        <dsp:cNvPr id="0" name=""/>
        <dsp:cNvSpPr/>
      </dsp:nvSpPr>
      <dsp:spPr>
        <a:xfrm>
          <a:off x="0" y="1846281"/>
          <a:ext cx="6900512" cy="0"/>
        </a:xfrm>
        <a:prstGeom prst="line">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AE666-46EA-B043-9C59-F1A4AC014032}">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latin typeface="Calibri"/>
            </a:rPr>
            <a:t>Support</a:t>
          </a:r>
          <a:endParaRPr lang="en-US" sz="2600" kern="1200" dirty="0"/>
        </a:p>
        <a:p>
          <a:pPr marL="0" lvl="0" indent="0" algn="l" defTabSz="1155700">
            <a:lnSpc>
              <a:spcPct val="90000"/>
            </a:lnSpc>
            <a:spcBef>
              <a:spcPct val="0"/>
            </a:spcBef>
            <a:spcAft>
              <a:spcPct val="35000"/>
            </a:spcAft>
            <a:buNone/>
          </a:pPr>
          <a:r>
            <a:rPr lang="en-US" sz="2600" b="0" kern="1200" dirty="0">
              <a:latin typeface="Calibri"/>
            </a:rPr>
            <a:t>Wi-Fi</a:t>
          </a:r>
        </a:p>
        <a:p>
          <a:pPr marL="0" lvl="0" indent="0" algn="l" defTabSz="1155700">
            <a:lnSpc>
              <a:spcPct val="90000"/>
            </a:lnSpc>
            <a:spcBef>
              <a:spcPct val="0"/>
            </a:spcBef>
            <a:spcAft>
              <a:spcPct val="35000"/>
            </a:spcAft>
            <a:buNone/>
          </a:pPr>
          <a:r>
            <a:rPr lang="en-US" sz="2600" b="0" kern="1200" dirty="0">
              <a:latin typeface="Calibri"/>
            </a:rPr>
            <a:t>Zoom- Moderated</a:t>
          </a:r>
        </a:p>
      </dsp:txBody>
      <dsp:txXfrm>
        <a:off x="0" y="1846281"/>
        <a:ext cx="6900512" cy="1843578"/>
      </dsp:txXfrm>
    </dsp:sp>
    <dsp:sp modelId="{CB8342A9-F18B-408C-AC89-FE449AD95C51}">
      <dsp:nvSpPr>
        <dsp:cNvPr id="0" name=""/>
        <dsp:cNvSpPr/>
      </dsp:nvSpPr>
      <dsp:spPr>
        <a:xfrm>
          <a:off x="0" y="3689859"/>
          <a:ext cx="6900512"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274D04-78E3-451D-A61E-867E92DD045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b="1" kern="1200" dirty="0">
              <a:solidFill>
                <a:srgbClr val="010000"/>
              </a:solidFill>
              <a:latin typeface="Calibri"/>
            </a:rPr>
            <a:t>Welcome</a:t>
          </a:r>
          <a:br>
            <a:rPr lang="en-US" sz="2600" b="0" kern="1200" dirty="0">
              <a:solidFill>
                <a:srgbClr val="010000"/>
              </a:solidFill>
              <a:latin typeface="Calibri"/>
            </a:rPr>
          </a:br>
          <a:r>
            <a:rPr lang="en-US" sz="2600" b="0" kern="1200" dirty="0">
              <a:solidFill>
                <a:srgbClr val="010000"/>
              </a:solidFill>
              <a:latin typeface="Calibri"/>
            </a:rPr>
            <a:t>Sign In</a:t>
          </a:r>
        </a:p>
        <a:p>
          <a:pPr marL="0" lvl="0" indent="0" algn="l" defTabSz="1155700" rtl="0">
            <a:lnSpc>
              <a:spcPct val="90000"/>
            </a:lnSpc>
            <a:spcBef>
              <a:spcPct val="0"/>
            </a:spcBef>
            <a:spcAft>
              <a:spcPct val="35000"/>
            </a:spcAft>
            <a:buNone/>
          </a:pPr>
          <a:r>
            <a:rPr lang="en-US" sz="2600" kern="1200" dirty="0">
              <a:solidFill>
                <a:srgbClr val="010000"/>
              </a:solidFill>
              <a:latin typeface="Calibri"/>
            </a:rPr>
            <a:t>Work </a:t>
          </a:r>
          <a:r>
            <a:rPr lang="en-US" sz="2600" kern="1200" dirty="0">
              <a:latin typeface="Calibri"/>
            </a:rPr>
            <a:t>Raffle</a:t>
          </a:r>
          <a:br>
            <a:rPr lang="en-US" sz="2600" kern="1200" dirty="0">
              <a:latin typeface="Calibri"/>
            </a:rPr>
          </a:br>
          <a:endParaRPr lang="en-US" sz="2600" kern="1200" dirty="0">
            <a:solidFill>
              <a:srgbClr val="010000"/>
            </a:solidFill>
            <a:latin typeface="Calibri"/>
          </a:endParaRPr>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8F1A7-3D2D-B44A-B695-8AFACBFFE3CA}">
      <dsp:nvSpPr>
        <dsp:cNvPr id="0" name=""/>
        <dsp:cNvSpPr/>
      </dsp:nvSpPr>
      <dsp:spPr>
        <a:xfrm>
          <a:off x="0" y="0"/>
          <a:ext cx="690051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BD3BE-13FC-AF4F-9065-2A4F9A14321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Online Live- </a:t>
          </a:r>
          <a:r>
            <a:rPr lang="en-US" sz="2400" kern="1200" dirty="0"/>
            <a:t>All classwork is conducted online with a requirement for real-time/live meetings.</a:t>
          </a:r>
        </a:p>
      </dsp:txBody>
      <dsp:txXfrm>
        <a:off x="0" y="0"/>
        <a:ext cx="6900512" cy="1384035"/>
      </dsp:txXfrm>
    </dsp:sp>
    <dsp:sp modelId="{A82039D9-DB2E-E344-95A0-72C572D1373F}">
      <dsp:nvSpPr>
        <dsp:cNvPr id="0" name=""/>
        <dsp:cNvSpPr/>
      </dsp:nvSpPr>
      <dsp:spPr>
        <a:xfrm>
          <a:off x="0" y="1384035"/>
          <a:ext cx="6900512"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AE666-46EA-B043-9C59-F1A4AC01403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Fully Online- </a:t>
          </a:r>
          <a:r>
            <a:rPr lang="en-US" sz="2400" kern="1200"/>
            <a:t>All classwork is conducted online without a requirement for real-time/live meetings.</a:t>
          </a:r>
        </a:p>
      </dsp:txBody>
      <dsp:txXfrm>
        <a:off x="0" y="1384035"/>
        <a:ext cx="6900512" cy="1384035"/>
      </dsp:txXfrm>
    </dsp:sp>
    <dsp:sp modelId="{11EAFD2C-1588-734E-BA27-B136BE983C58}">
      <dsp:nvSpPr>
        <dsp:cNvPr id="0" name=""/>
        <dsp:cNvSpPr/>
      </dsp:nvSpPr>
      <dsp:spPr>
        <a:xfrm>
          <a:off x="0" y="2768070"/>
          <a:ext cx="6900512"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98C46D-5833-3945-91C5-039B3177762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Partially Online- </a:t>
          </a:r>
          <a:r>
            <a:rPr lang="en-US" sz="2400" kern="1200"/>
            <a:t>Some required class meetings will be conducted on campus. The remainder of the class will be online.</a:t>
          </a:r>
        </a:p>
      </dsp:txBody>
      <dsp:txXfrm>
        <a:off x="0" y="2768070"/>
        <a:ext cx="6900512" cy="1384035"/>
      </dsp:txXfrm>
    </dsp:sp>
    <dsp:sp modelId="{C6288044-E191-734F-92B7-9BDD07CED23C}">
      <dsp:nvSpPr>
        <dsp:cNvPr id="0" name=""/>
        <dsp:cNvSpPr/>
      </dsp:nvSpPr>
      <dsp:spPr>
        <a:xfrm>
          <a:off x="0" y="4152105"/>
          <a:ext cx="6900512"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2EA3A-A684-134F-A318-FE4A375B8D2C}">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HyFlex</a:t>
          </a:r>
          <a:r>
            <a:rPr lang="en-US" sz="2400" kern="1200" dirty="0"/>
            <a:t>- Students can join the scheduled class session online or on-campus based on student preference. </a:t>
          </a:r>
          <a:r>
            <a:rPr lang="en-US" sz="2400" kern="1200"/>
            <a:t>The rest of the classwork is conducted online.</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3D019-B214-C640-9DE3-8380EC5A29BA}"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933AA-3182-1048-ADB4-E60822938DC6}" type="slidenum">
              <a:rPr lang="en-US" smtClean="0"/>
              <a:t>‹#›</a:t>
            </a:fld>
            <a:endParaRPr lang="en-US"/>
          </a:p>
        </p:txBody>
      </p:sp>
    </p:spTree>
    <p:extLst>
      <p:ext uri="{BB962C8B-B14F-4D97-AF65-F5344CB8AC3E}">
        <p14:creationId xmlns:p14="http://schemas.microsoft.com/office/powerpoint/2010/main" val="274265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rekbruff.ck.page/subscrib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intentionalteaching.buzzsprout.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1D9E5-2543-FEAF-5350-229F64910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16810-EEE9-5F89-2FD5-02E6897CA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E98C5-4B6A-0AE8-17BB-A3C665D448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159A2E-0359-FE62-0308-0B11E4A3B9E8}"/>
              </a:ext>
            </a:extLst>
          </p:cNvPr>
          <p:cNvSpPr>
            <a:spLocks noGrp="1"/>
          </p:cNvSpPr>
          <p:nvPr>
            <p:ph type="sldNum" sz="quarter" idx="5"/>
          </p:nvPr>
        </p:nvSpPr>
        <p:spPr/>
        <p:txBody>
          <a:bodyPr/>
          <a:lstStyle/>
          <a:p>
            <a:fld id="{3E3933AA-3182-1048-ADB4-E60822938DC6}" type="slidenum">
              <a:rPr lang="en-US" smtClean="0"/>
              <a:t>3</a:t>
            </a:fld>
            <a:endParaRPr lang="en-US"/>
          </a:p>
        </p:txBody>
      </p:sp>
    </p:spTree>
    <p:extLst>
      <p:ext uri="{BB962C8B-B14F-4D97-AF65-F5344CB8AC3E}">
        <p14:creationId xmlns:p14="http://schemas.microsoft.com/office/powerpoint/2010/main" val="208520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tos Narrow" panose="020B0004020202020204" pitchFamily="34" charset="0"/>
              </a:rPr>
              <a:t>2023-24</a:t>
            </a:r>
            <a:r>
              <a:rPr lang="en-US" dirty="0"/>
              <a:t> </a:t>
            </a:r>
            <a:r>
              <a:rPr lang="en-US" sz="1800" b="0" i="0" u="none" strike="noStrike" dirty="0">
                <a:solidFill>
                  <a:srgbClr val="000000"/>
                </a:solidFill>
                <a:effectLst/>
                <a:latin typeface="Aptos Narrow" panose="020B0004020202020204" pitchFamily="34" charset="0"/>
              </a:rPr>
              <a:t>Black</a:t>
            </a:r>
            <a:r>
              <a:rPr lang="en-US" dirty="0"/>
              <a:t> </a:t>
            </a:r>
            <a:r>
              <a:rPr lang="en-US" sz="1800" b="0" i="0" u="none" strike="noStrike" dirty="0">
                <a:solidFill>
                  <a:srgbClr val="000000"/>
                </a:solidFill>
                <a:effectLst/>
                <a:latin typeface="Aptos Narrow" panose="020B0004020202020204" pitchFamily="34" charset="0"/>
              </a:rPr>
              <a:t>8671</a:t>
            </a:r>
            <a:r>
              <a:rPr lang="en-US" dirty="0"/>
              <a:t> </a:t>
            </a:r>
            <a:r>
              <a:rPr lang="en-US" sz="1800" b="0" i="0" u="none" strike="noStrike" dirty="0">
                <a:solidFill>
                  <a:srgbClr val="000000"/>
                </a:solidFill>
                <a:effectLst/>
                <a:latin typeface="Aptos Narrow" panose="020B0004020202020204" pitchFamily="34" charset="0"/>
              </a:rPr>
              <a:t>Asian</a:t>
            </a:r>
            <a:r>
              <a:rPr lang="en-US" dirty="0"/>
              <a:t> </a:t>
            </a:r>
            <a:r>
              <a:rPr lang="en-US" sz="1800" b="0" i="0" u="none" strike="noStrike" dirty="0">
                <a:solidFill>
                  <a:srgbClr val="000000"/>
                </a:solidFill>
                <a:effectLst/>
                <a:latin typeface="Aptos Narrow" panose="020B0004020202020204" pitchFamily="34" charset="0"/>
              </a:rPr>
              <a:t>11684</a:t>
            </a:r>
            <a:r>
              <a:rPr lang="en-US" dirty="0"/>
              <a:t> </a:t>
            </a:r>
            <a:r>
              <a:rPr lang="en-US" sz="1800" b="0" i="0" u="none" strike="noStrike" dirty="0">
                <a:solidFill>
                  <a:srgbClr val="000000"/>
                </a:solidFill>
                <a:effectLst/>
                <a:latin typeface="Aptos Narrow" panose="020B0004020202020204" pitchFamily="34" charset="0"/>
              </a:rPr>
              <a:t>Filipino</a:t>
            </a:r>
            <a:r>
              <a:rPr lang="en-US" dirty="0"/>
              <a:t> </a:t>
            </a:r>
            <a:r>
              <a:rPr lang="en-US" sz="1800" b="0" i="0" u="none" strike="noStrike" dirty="0">
                <a:solidFill>
                  <a:srgbClr val="000000"/>
                </a:solidFill>
                <a:effectLst/>
                <a:latin typeface="Aptos Narrow" panose="020B0004020202020204" pitchFamily="34" charset="0"/>
              </a:rPr>
              <a:t>4925</a:t>
            </a:r>
            <a:r>
              <a:rPr lang="en-US" dirty="0"/>
              <a:t> </a:t>
            </a:r>
            <a:r>
              <a:rPr lang="en-US" sz="1800" b="0" i="0" u="none" strike="noStrike" dirty="0">
                <a:solidFill>
                  <a:srgbClr val="000000"/>
                </a:solidFill>
                <a:effectLst/>
                <a:latin typeface="Aptos Narrow" panose="020B0004020202020204" pitchFamily="34" charset="0"/>
              </a:rPr>
              <a:t>Latinx</a:t>
            </a:r>
            <a:r>
              <a:rPr lang="en-US" dirty="0"/>
              <a:t> </a:t>
            </a:r>
            <a:r>
              <a:rPr lang="en-US" sz="1800" b="0" i="0" u="none" strike="noStrike" dirty="0">
                <a:solidFill>
                  <a:srgbClr val="000000"/>
                </a:solidFill>
                <a:effectLst/>
                <a:latin typeface="Aptos Narrow" panose="020B0004020202020204" pitchFamily="34" charset="0"/>
              </a:rPr>
              <a:t>42666</a:t>
            </a:r>
            <a:r>
              <a:rPr lang="en-US" dirty="0"/>
              <a:t> </a:t>
            </a:r>
            <a:r>
              <a:rPr lang="en-US" sz="1800" b="0" i="0" u="none" strike="noStrike" dirty="0" err="1">
                <a:solidFill>
                  <a:srgbClr val="000000"/>
                </a:solidFill>
                <a:effectLst/>
                <a:latin typeface="Aptos Narrow" panose="020B0004020202020204" pitchFamily="34" charset="0"/>
              </a:rPr>
              <a:t>Mutli</a:t>
            </a:r>
            <a:r>
              <a:rPr lang="en-US" sz="1800" b="0" i="0" u="none" strike="noStrike" dirty="0">
                <a:solidFill>
                  <a:srgbClr val="000000"/>
                </a:solidFill>
                <a:effectLst/>
                <a:latin typeface="Aptos Narrow" panose="020B0004020202020204" pitchFamily="34" charset="0"/>
              </a:rPr>
              <a:t>-Ethnicity</a:t>
            </a:r>
            <a:r>
              <a:rPr lang="en-US" dirty="0"/>
              <a:t> </a:t>
            </a:r>
            <a:r>
              <a:rPr lang="en-US" sz="1800" b="0" i="0" u="none" strike="noStrike" dirty="0">
                <a:solidFill>
                  <a:srgbClr val="000000"/>
                </a:solidFill>
                <a:effectLst/>
                <a:latin typeface="Aptos Narrow" panose="020B0004020202020204" pitchFamily="34" charset="0"/>
              </a:rPr>
              <a:t>8751</a:t>
            </a:r>
            <a:r>
              <a:rPr lang="en-US" dirty="0"/>
              <a:t> </a:t>
            </a:r>
            <a:r>
              <a:rPr lang="en-US" sz="1800" b="0" i="0" u="none" strike="noStrike" dirty="0">
                <a:solidFill>
                  <a:srgbClr val="000000"/>
                </a:solidFill>
                <a:effectLst/>
                <a:latin typeface="Aptos Narrow" panose="020B0004020202020204" pitchFamily="34" charset="0"/>
              </a:rPr>
              <a:t>Native American</a:t>
            </a:r>
            <a:r>
              <a:rPr lang="en-US" dirty="0"/>
              <a:t> </a:t>
            </a:r>
            <a:r>
              <a:rPr lang="en-US" sz="1800" b="0" i="0" u="none" strike="noStrike" dirty="0">
                <a:solidFill>
                  <a:srgbClr val="000000"/>
                </a:solidFill>
                <a:effectLst/>
                <a:latin typeface="Aptos Narrow" panose="020B0004020202020204" pitchFamily="34" charset="0"/>
              </a:rPr>
              <a:t>228</a:t>
            </a:r>
            <a:r>
              <a:rPr lang="en-US" dirty="0"/>
              <a:t> </a:t>
            </a:r>
            <a:r>
              <a:rPr lang="en-US" sz="1800" b="0" i="0" u="none" strike="noStrike" dirty="0">
                <a:solidFill>
                  <a:srgbClr val="000000"/>
                </a:solidFill>
                <a:effectLst/>
                <a:latin typeface="Aptos Narrow" panose="020B0004020202020204" pitchFamily="34" charset="0"/>
              </a:rPr>
              <a:t>Pacific Islander</a:t>
            </a:r>
            <a:r>
              <a:rPr lang="en-US" dirty="0"/>
              <a:t> </a:t>
            </a:r>
            <a:r>
              <a:rPr lang="en-US" sz="1800" b="0" i="0" u="none" strike="noStrike" dirty="0">
                <a:solidFill>
                  <a:srgbClr val="000000"/>
                </a:solidFill>
                <a:effectLst/>
                <a:latin typeface="Aptos Narrow" panose="020B0004020202020204" pitchFamily="34" charset="0"/>
              </a:rPr>
              <a:t>481</a:t>
            </a:r>
            <a:r>
              <a:rPr lang="en-US" dirty="0"/>
              <a:t> </a:t>
            </a:r>
            <a:r>
              <a:rPr lang="en-US" sz="1800" b="0" i="0" u="none" strike="noStrike" dirty="0">
                <a:solidFill>
                  <a:srgbClr val="000000"/>
                </a:solidFill>
                <a:effectLst/>
                <a:latin typeface="Aptos Narrow" panose="020B0004020202020204" pitchFamily="34" charset="0"/>
              </a:rPr>
              <a:t>Unknown</a:t>
            </a:r>
            <a:r>
              <a:rPr lang="en-US" dirty="0"/>
              <a:t> </a:t>
            </a:r>
            <a:r>
              <a:rPr lang="en-US" sz="1800" b="0" i="0" u="none" strike="noStrike" dirty="0">
                <a:solidFill>
                  <a:srgbClr val="000000"/>
                </a:solidFill>
                <a:effectLst/>
                <a:latin typeface="Aptos Narrow" panose="020B0004020202020204" pitchFamily="34" charset="0"/>
              </a:rPr>
              <a:t>1243</a:t>
            </a:r>
            <a:r>
              <a:rPr lang="en-US" dirty="0"/>
              <a:t> </a:t>
            </a:r>
            <a:r>
              <a:rPr lang="en-US" sz="1800" b="0" i="0" u="none" strike="noStrike" dirty="0">
                <a:solidFill>
                  <a:srgbClr val="000000"/>
                </a:solidFill>
                <a:effectLst/>
                <a:latin typeface="Aptos Narrow" panose="020B0004020202020204" pitchFamily="34" charset="0"/>
              </a:rPr>
              <a:t>White</a:t>
            </a:r>
            <a:r>
              <a:rPr lang="en-US" dirty="0"/>
              <a:t> </a:t>
            </a:r>
            <a:r>
              <a:rPr lang="en-US" sz="1800" b="0" i="0" u="none" strike="noStrike" dirty="0">
                <a:solidFill>
                  <a:srgbClr val="000000"/>
                </a:solidFill>
                <a:effectLst/>
                <a:latin typeface="Aptos Narrow" panose="020B0004020202020204" pitchFamily="34" charset="0"/>
              </a:rPr>
              <a:t>30021</a:t>
            </a:r>
            <a:r>
              <a:rPr lang="en-US" dirty="0"/>
              <a:t> </a:t>
            </a:r>
          </a:p>
        </p:txBody>
      </p:sp>
      <p:sp>
        <p:nvSpPr>
          <p:cNvPr id="4" name="Slide Number Placeholder 3"/>
          <p:cNvSpPr>
            <a:spLocks noGrp="1"/>
          </p:cNvSpPr>
          <p:nvPr>
            <p:ph type="sldNum" sz="quarter" idx="5"/>
          </p:nvPr>
        </p:nvSpPr>
        <p:spPr/>
        <p:txBody>
          <a:bodyPr/>
          <a:lstStyle/>
          <a:p>
            <a:fld id="{3E3933AA-3182-1048-ADB4-E60822938DC6}" type="slidenum">
              <a:rPr lang="en-US" smtClean="0"/>
              <a:t>7</a:t>
            </a:fld>
            <a:endParaRPr lang="en-US"/>
          </a:p>
        </p:txBody>
      </p:sp>
    </p:spTree>
    <p:extLst>
      <p:ext uri="{BB962C8B-B14F-4D97-AF65-F5344CB8AC3E}">
        <p14:creationId xmlns:p14="http://schemas.microsoft.com/office/powerpoint/2010/main" val="164562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933AA-3182-1048-ADB4-E60822938DC6}" type="slidenum">
              <a:rPr lang="en-US" smtClean="0"/>
              <a:t>8</a:t>
            </a:fld>
            <a:endParaRPr lang="en-US"/>
          </a:p>
        </p:txBody>
      </p:sp>
    </p:spTree>
    <p:extLst>
      <p:ext uri="{BB962C8B-B14F-4D97-AF65-F5344CB8AC3E}">
        <p14:creationId xmlns:p14="http://schemas.microsoft.com/office/powerpoint/2010/main" val="108912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1D9E5-2543-FEAF-5350-229F64910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16810-EEE9-5F89-2FD5-02E6897CA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E98C5-4B6A-0AE8-17BB-A3C665D448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159A2E-0359-FE62-0308-0B11E4A3B9E8}"/>
              </a:ext>
            </a:extLst>
          </p:cNvPr>
          <p:cNvSpPr>
            <a:spLocks noGrp="1"/>
          </p:cNvSpPr>
          <p:nvPr>
            <p:ph type="sldNum" sz="quarter" idx="5"/>
          </p:nvPr>
        </p:nvSpPr>
        <p:spPr/>
        <p:txBody>
          <a:bodyPr/>
          <a:lstStyle/>
          <a:p>
            <a:fld id="{3E3933AA-3182-1048-ADB4-E60822938DC6}" type="slidenum">
              <a:rPr lang="en-US" smtClean="0"/>
              <a:t>9</a:t>
            </a:fld>
            <a:endParaRPr lang="en-US"/>
          </a:p>
        </p:txBody>
      </p:sp>
    </p:spTree>
    <p:extLst>
      <p:ext uri="{BB962C8B-B14F-4D97-AF65-F5344CB8AC3E}">
        <p14:creationId xmlns:p14="http://schemas.microsoft.com/office/powerpoint/2010/main" val="116235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tos Narrow" panose="020B0004020202020204" pitchFamily="34" charset="0"/>
              </a:rPr>
              <a:t>2023-24</a:t>
            </a:r>
            <a:r>
              <a:rPr lang="en-US" dirty="0"/>
              <a:t> </a:t>
            </a:r>
            <a:r>
              <a:rPr lang="en-US" sz="1800" b="0" i="0" u="none" strike="noStrike" dirty="0">
                <a:solidFill>
                  <a:srgbClr val="000000"/>
                </a:solidFill>
                <a:effectLst/>
                <a:latin typeface="Aptos Narrow" panose="020B0004020202020204" pitchFamily="34" charset="0"/>
              </a:rPr>
              <a:t>Black</a:t>
            </a:r>
            <a:r>
              <a:rPr lang="en-US" dirty="0"/>
              <a:t> </a:t>
            </a:r>
            <a:r>
              <a:rPr lang="en-US" sz="1800" b="0" i="0" u="none" strike="noStrike" dirty="0">
                <a:solidFill>
                  <a:srgbClr val="000000"/>
                </a:solidFill>
                <a:effectLst/>
                <a:latin typeface="Aptos Narrow" panose="020B0004020202020204" pitchFamily="34" charset="0"/>
              </a:rPr>
              <a:t>8671</a:t>
            </a:r>
            <a:r>
              <a:rPr lang="en-US" dirty="0"/>
              <a:t> </a:t>
            </a:r>
            <a:r>
              <a:rPr lang="en-US" sz="1800" b="0" i="0" u="none" strike="noStrike" dirty="0">
                <a:solidFill>
                  <a:srgbClr val="000000"/>
                </a:solidFill>
                <a:effectLst/>
                <a:latin typeface="Aptos Narrow" panose="020B0004020202020204" pitchFamily="34" charset="0"/>
              </a:rPr>
              <a:t>Asian</a:t>
            </a:r>
            <a:r>
              <a:rPr lang="en-US" dirty="0"/>
              <a:t> </a:t>
            </a:r>
            <a:r>
              <a:rPr lang="en-US" sz="1800" b="0" i="0" u="none" strike="noStrike" dirty="0">
                <a:solidFill>
                  <a:srgbClr val="000000"/>
                </a:solidFill>
                <a:effectLst/>
                <a:latin typeface="Aptos Narrow" panose="020B0004020202020204" pitchFamily="34" charset="0"/>
              </a:rPr>
              <a:t>11684</a:t>
            </a:r>
            <a:r>
              <a:rPr lang="en-US" dirty="0"/>
              <a:t> </a:t>
            </a:r>
            <a:r>
              <a:rPr lang="en-US" sz="1800" b="0" i="0" u="none" strike="noStrike" dirty="0">
                <a:solidFill>
                  <a:srgbClr val="000000"/>
                </a:solidFill>
                <a:effectLst/>
                <a:latin typeface="Aptos Narrow" panose="020B0004020202020204" pitchFamily="34" charset="0"/>
              </a:rPr>
              <a:t>Filipino</a:t>
            </a:r>
            <a:r>
              <a:rPr lang="en-US" dirty="0"/>
              <a:t> </a:t>
            </a:r>
            <a:r>
              <a:rPr lang="en-US" sz="1800" b="0" i="0" u="none" strike="noStrike" dirty="0">
                <a:solidFill>
                  <a:srgbClr val="000000"/>
                </a:solidFill>
                <a:effectLst/>
                <a:latin typeface="Aptos Narrow" panose="020B0004020202020204" pitchFamily="34" charset="0"/>
              </a:rPr>
              <a:t>4925</a:t>
            </a:r>
            <a:r>
              <a:rPr lang="en-US" dirty="0"/>
              <a:t> </a:t>
            </a:r>
            <a:r>
              <a:rPr lang="en-US" sz="1800" b="0" i="0" u="none" strike="noStrike" dirty="0">
                <a:solidFill>
                  <a:srgbClr val="000000"/>
                </a:solidFill>
                <a:effectLst/>
                <a:latin typeface="Aptos Narrow" panose="020B0004020202020204" pitchFamily="34" charset="0"/>
              </a:rPr>
              <a:t>Latinx</a:t>
            </a:r>
            <a:r>
              <a:rPr lang="en-US" dirty="0"/>
              <a:t> </a:t>
            </a:r>
            <a:r>
              <a:rPr lang="en-US" sz="1800" b="0" i="0" u="none" strike="noStrike" dirty="0">
                <a:solidFill>
                  <a:srgbClr val="000000"/>
                </a:solidFill>
                <a:effectLst/>
                <a:latin typeface="Aptos Narrow" panose="020B0004020202020204" pitchFamily="34" charset="0"/>
              </a:rPr>
              <a:t>42666</a:t>
            </a:r>
            <a:r>
              <a:rPr lang="en-US" dirty="0"/>
              <a:t> </a:t>
            </a:r>
            <a:r>
              <a:rPr lang="en-US" sz="1800" b="0" i="0" u="none" strike="noStrike" dirty="0" err="1">
                <a:solidFill>
                  <a:srgbClr val="000000"/>
                </a:solidFill>
                <a:effectLst/>
                <a:latin typeface="Aptos Narrow" panose="020B0004020202020204" pitchFamily="34" charset="0"/>
              </a:rPr>
              <a:t>Mutli</a:t>
            </a:r>
            <a:r>
              <a:rPr lang="en-US" sz="1800" b="0" i="0" u="none" strike="noStrike" dirty="0">
                <a:solidFill>
                  <a:srgbClr val="000000"/>
                </a:solidFill>
                <a:effectLst/>
                <a:latin typeface="Aptos Narrow" panose="020B0004020202020204" pitchFamily="34" charset="0"/>
              </a:rPr>
              <a:t>-Ethnicity</a:t>
            </a:r>
            <a:r>
              <a:rPr lang="en-US" dirty="0"/>
              <a:t> </a:t>
            </a:r>
            <a:r>
              <a:rPr lang="en-US" sz="1800" b="0" i="0" u="none" strike="noStrike" dirty="0">
                <a:solidFill>
                  <a:srgbClr val="000000"/>
                </a:solidFill>
                <a:effectLst/>
                <a:latin typeface="Aptos Narrow" panose="020B0004020202020204" pitchFamily="34" charset="0"/>
              </a:rPr>
              <a:t>8751</a:t>
            </a:r>
            <a:r>
              <a:rPr lang="en-US" dirty="0"/>
              <a:t> </a:t>
            </a:r>
            <a:r>
              <a:rPr lang="en-US" sz="1800" b="0" i="0" u="none" strike="noStrike" dirty="0">
                <a:solidFill>
                  <a:srgbClr val="000000"/>
                </a:solidFill>
                <a:effectLst/>
                <a:latin typeface="Aptos Narrow" panose="020B0004020202020204" pitchFamily="34" charset="0"/>
              </a:rPr>
              <a:t>Native American</a:t>
            </a:r>
            <a:r>
              <a:rPr lang="en-US" dirty="0"/>
              <a:t> </a:t>
            </a:r>
            <a:r>
              <a:rPr lang="en-US" sz="1800" b="0" i="0" u="none" strike="noStrike" dirty="0">
                <a:solidFill>
                  <a:srgbClr val="000000"/>
                </a:solidFill>
                <a:effectLst/>
                <a:latin typeface="Aptos Narrow" panose="020B0004020202020204" pitchFamily="34" charset="0"/>
              </a:rPr>
              <a:t>228</a:t>
            </a:r>
            <a:r>
              <a:rPr lang="en-US" dirty="0"/>
              <a:t> </a:t>
            </a:r>
            <a:r>
              <a:rPr lang="en-US" sz="1800" b="0" i="0" u="none" strike="noStrike" dirty="0">
                <a:solidFill>
                  <a:srgbClr val="000000"/>
                </a:solidFill>
                <a:effectLst/>
                <a:latin typeface="Aptos Narrow" panose="020B0004020202020204" pitchFamily="34" charset="0"/>
              </a:rPr>
              <a:t>Pacific Islander</a:t>
            </a:r>
            <a:r>
              <a:rPr lang="en-US" dirty="0"/>
              <a:t> </a:t>
            </a:r>
            <a:r>
              <a:rPr lang="en-US" sz="1800" b="0" i="0" u="none" strike="noStrike" dirty="0">
                <a:solidFill>
                  <a:srgbClr val="000000"/>
                </a:solidFill>
                <a:effectLst/>
                <a:latin typeface="Aptos Narrow" panose="020B0004020202020204" pitchFamily="34" charset="0"/>
              </a:rPr>
              <a:t>481</a:t>
            </a:r>
            <a:r>
              <a:rPr lang="en-US" dirty="0"/>
              <a:t> </a:t>
            </a:r>
            <a:r>
              <a:rPr lang="en-US" sz="1800" b="0" i="0" u="none" strike="noStrike" dirty="0">
                <a:solidFill>
                  <a:srgbClr val="000000"/>
                </a:solidFill>
                <a:effectLst/>
                <a:latin typeface="Aptos Narrow" panose="020B0004020202020204" pitchFamily="34" charset="0"/>
              </a:rPr>
              <a:t>Unknown</a:t>
            </a:r>
            <a:r>
              <a:rPr lang="en-US" dirty="0"/>
              <a:t> </a:t>
            </a:r>
            <a:r>
              <a:rPr lang="en-US" sz="1800" b="0" i="0" u="none" strike="noStrike" dirty="0">
                <a:solidFill>
                  <a:srgbClr val="000000"/>
                </a:solidFill>
                <a:effectLst/>
                <a:latin typeface="Aptos Narrow" panose="020B0004020202020204" pitchFamily="34" charset="0"/>
              </a:rPr>
              <a:t>1243</a:t>
            </a:r>
            <a:r>
              <a:rPr lang="en-US" dirty="0"/>
              <a:t> </a:t>
            </a:r>
            <a:r>
              <a:rPr lang="en-US" sz="1800" b="0" i="0" u="none" strike="noStrike" dirty="0">
                <a:solidFill>
                  <a:srgbClr val="000000"/>
                </a:solidFill>
                <a:effectLst/>
                <a:latin typeface="Aptos Narrow" panose="020B0004020202020204" pitchFamily="34" charset="0"/>
              </a:rPr>
              <a:t>White</a:t>
            </a:r>
            <a:r>
              <a:rPr lang="en-US" dirty="0"/>
              <a:t> </a:t>
            </a:r>
            <a:r>
              <a:rPr lang="en-US" sz="1800" b="0" i="0" u="none" strike="noStrike" dirty="0">
                <a:solidFill>
                  <a:srgbClr val="000000"/>
                </a:solidFill>
                <a:effectLst/>
                <a:latin typeface="Aptos Narrow" panose="020B0004020202020204" pitchFamily="34" charset="0"/>
              </a:rPr>
              <a:t>30021</a:t>
            </a:r>
            <a:r>
              <a:rPr lang="en-US" dirty="0"/>
              <a:t> </a:t>
            </a:r>
          </a:p>
        </p:txBody>
      </p:sp>
      <p:sp>
        <p:nvSpPr>
          <p:cNvPr id="4" name="Slide Number Placeholder 3"/>
          <p:cNvSpPr>
            <a:spLocks noGrp="1"/>
          </p:cNvSpPr>
          <p:nvPr>
            <p:ph type="sldNum" sz="quarter" idx="5"/>
          </p:nvPr>
        </p:nvSpPr>
        <p:spPr/>
        <p:txBody>
          <a:bodyPr/>
          <a:lstStyle/>
          <a:p>
            <a:fld id="{3E3933AA-3182-1048-ADB4-E60822938DC6}" type="slidenum">
              <a:rPr lang="en-US" smtClean="0"/>
              <a:t>13</a:t>
            </a:fld>
            <a:endParaRPr lang="en-US"/>
          </a:p>
        </p:txBody>
      </p:sp>
    </p:spTree>
    <p:extLst>
      <p:ext uri="{BB962C8B-B14F-4D97-AF65-F5344CB8AC3E}">
        <p14:creationId xmlns:p14="http://schemas.microsoft.com/office/powerpoint/2010/main" val="428927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Derek Bruff is an educator, author, and higher ed consultant. He directed the Vanderbilt University Center for Teaching for more than a decade, where he helped faculty and other instructors develop foundational teaching skills and explore new ideas in teaching. Bruff consults regularly with faculty and administrators across higher education on issues of teaching, learning, and faculty development, and he is an associate director at the Center for Teaching Excellence at the University of Virginia for the 2024-2025 academic year.</a:t>
            </a:r>
          </a:p>
          <a:p>
            <a:endParaRPr lang="en-US" dirty="0"/>
          </a:p>
          <a:p>
            <a:r>
              <a:rPr lang="en-US" dirty="0"/>
              <a:t>Bruff has written two books, </a:t>
            </a:r>
            <a:r>
              <a:rPr lang="en-US" i="1" dirty="0"/>
              <a:t>Intentional Tech: Principles to Guide the Use of Educational Technology in College Teaching</a:t>
            </a:r>
            <a:r>
              <a:rPr lang="en-US" dirty="0"/>
              <a:t> (West Virginia University Press, 2019) and </a:t>
            </a:r>
            <a:r>
              <a:rPr lang="en-US" i="1" dirty="0"/>
              <a:t>Teaching with Classroom Response Systems: Creating Active Learning Environments</a:t>
            </a:r>
            <a:r>
              <a:rPr lang="en-US" dirty="0"/>
              <a:t> (Jossey-Bass, 2009). He writes a weekly newsletter called </a:t>
            </a:r>
            <a:r>
              <a:rPr lang="en-US" dirty="0">
                <a:hlinkClick r:id="rId3"/>
              </a:rPr>
              <a:t>Intentional Teaching</a:t>
            </a:r>
            <a:r>
              <a:rPr lang="en-US" dirty="0"/>
              <a:t> and produces the </a:t>
            </a:r>
            <a:r>
              <a:rPr lang="en-US" dirty="0">
                <a:hlinkClick r:id="rId4"/>
              </a:rPr>
              <a:t>Intentional Teaching podcast</a:t>
            </a:r>
            <a:r>
              <a:rPr lang="en-US" dirty="0"/>
              <a:t>. Bruff has a PhD in mathematics and has taught math courses at Vanderbilt and Harvard University.</a:t>
            </a:r>
          </a:p>
          <a:p>
            <a:endParaRPr lang="en-US" dirty="0"/>
          </a:p>
        </p:txBody>
      </p:sp>
      <p:sp>
        <p:nvSpPr>
          <p:cNvPr id="4" name="Slide Number Placeholder 3"/>
          <p:cNvSpPr>
            <a:spLocks noGrp="1"/>
          </p:cNvSpPr>
          <p:nvPr>
            <p:ph type="sldNum" sz="quarter" idx="5"/>
          </p:nvPr>
        </p:nvSpPr>
        <p:spPr/>
        <p:txBody>
          <a:bodyPr/>
          <a:lstStyle/>
          <a:p>
            <a:fld id="{3E3933AA-3182-1048-ADB4-E60822938DC6}" type="slidenum">
              <a:rPr lang="en-US" smtClean="0"/>
              <a:t>16</a:t>
            </a:fld>
            <a:endParaRPr lang="en-US"/>
          </a:p>
        </p:txBody>
      </p:sp>
    </p:spTree>
    <p:extLst>
      <p:ext uri="{BB962C8B-B14F-4D97-AF65-F5344CB8AC3E}">
        <p14:creationId xmlns:p14="http://schemas.microsoft.com/office/powerpoint/2010/main" val="157468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pn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10.sv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8.png"/><Relationship Id="rId10" Type="http://schemas.microsoft.com/office/2007/relationships/diagramDrawing" Target="../diagrams/drawing2.xml"/><Relationship Id="rId4" Type="http://schemas.openxmlformats.org/officeDocument/2006/relationships/image" Target="../media/image10.sv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a:off x="-118841" y="7616190"/>
            <a:ext cx="18288000" cy="2270760"/>
          </a:xfrm>
          <a:custGeom>
            <a:avLst/>
            <a:gdLst/>
            <a:ahLst/>
            <a:cxnLst/>
            <a:rect l="l" t="t" r="r" b="b"/>
            <a:pathLst>
              <a:path w="18288000" h="2270760">
                <a:moveTo>
                  <a:pt x="0" y="0"/>
                </a:moveTo>
                <a:lnTo>
                  <a:pt x="18288000" y="0"/>
                </a:lnTo>
                <a:lnTo>
                  <a:pt x="18288000" y="2270760"/>
                </a:lnTo>
                <a:lnTo>
                  <a:pt x="0" y="22707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021752" y="5865019"/>
            <a:ext cx="3523297" cy="4114800"/>
          </a:xfrm>
          <a:custGeom>
            <a:avLst/>
            <a:gdLst/>
            <a:ahLst/>
            <a:cxnLst/>
            <a:rect l="l" t="t" r="r" b="b"/>
            <a:pathLst>
              <a:path w="3523297" h="4114800">
                <a:moveTo>
                  <a:pt x="0" y="0"/>
                </a:moveTo>
                <a:lnTo>
                  <a:pt x="3523298" y="0"/>
                </a:lnTo>
                <a:lnTo>
                  <a:pt x="352329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flipV="1">
            <a:off x="0" y="17780"/>
            <a:ext cx="18288000" cy="2270760"/>
          </a:xfrm>
          <a:custGeom>
            <a:avLst/>
            <a:gdLst/>
            <a:ahLst/>
            <a:cxnLst/>
            <a:rect l="l" t="t" r="r" b="b"/>
            <a:pathLst>
              <a:path w="18288000" h="2270760">
                <a:moveTo>
                  <a:pt x="18288000" y="2270760"/>
                </a:moveTo>
                <a:lnTo>
                  <a:pt x="0" y="2270760"/>
                </a:lnTo>
                <a:lnTo>
                  <a:pt x="0" y="0"/>
                </a:lnTo>
                <a:lnTo>
                  <a:pt x="18288000" y="0"/>
                </a:lnTo>
                <a:lnTo>
                  <a:pt x="18288000" y="227076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176781" y="4403090"/>
            <a:ext cx="16139669" cy="3248966"/>
          </a:xfrm>
          <a:prstGeom prst="rect">
            <a:avLst/>
          </a:prstGeom>
        </p:spPr>
        <p:txBody>
          <a:bodyPr lIns="0" tIns="0" rIns="0" bIns="0" rtlCol="0" anchor="t">
            <a:spAutoFit/>
          </a:bodyPr>
          <a:lstStyle/>
          <a:p>
            <a:pPr algn="ctr">
              <a:lnSpc>
                <a:spcPts val="12880"/>
              </a:lnSpc>
            </a:pPr>
            <a:r>
              <a:rPr lang="en-US" sz="9200" dirty="0">
                <a:solidFill>
                  <a:srgbClr val="F9F7F7"/>
                </a:solidFill>
                <a:latin typeface="League Spartan"/>
                <a:ea typeface="League Spartan"/>
                <a:cs typeface="League Spartan"/>
                <a:sym typeface="League Spartan"/>
              </a:rPr>
              <a:t>SDCCD Distance Education Summit</a:t>
            </a:r>
          </a:p>
        </p:txBody>
      </p:sp>
      <p:sp>
        <p:nvSpPr>
          <p:cNvPr id="7" name="TextBox 7"/>
          <p:cNvSpPr txBox="1"/>
          <p:nvPr/>
        </p:nvSpPr>
        <p:spPr>
          <a:xfrm>
            <a:off x="7833989" y="8121053"/>
            <a:ext cx="9514545" cy="915670"/>
          </a:xfrm>
          <a:prstGeom prst="rect">
            <a:avLst/>
          </a:prstGeom>
        </p:spPr>
        <p:txBody>
          <a:bodyPr lIns="0" tIns="0" rIns="0" bIns="0" rtlCol="0" anchor="t">
            <a:spAutoFit/>
          </a:bodyPr>
          <a:lstStyle/>
          <a:p>
            <a:pPr algn="ctr">
              <a:lnSpc>
                <a:spcPts val="7279"/>
              </a:lnSpc>
            </a:pPr>
            <a:r>
              <a:rPr lang="en-US" sz="5199" dirty="0">
                <a:solidFill>
                  <a:srgbClr val="F9F7F7"/>
                </a:solidFill>
                <a:latin typeface="Ubuntu"/>
                <a:ea typeface="Ubuntu"/>
                <a:cs typeface="Ubuntu"/>
                <a:sym typeface="Ubuntu"/>
              </a:rPr>
              <a:t>October 4, 2024</a:t>
            </a:r>
          </a:p>
        </p:txBody>
      </p:sp>
      <p:sp>
        <p:nvSpPr>
          <p:cNvPr id="8" name="Rectangle 7">
            <a:extLst>
              <a:ext uri="{FF2B5EF4-FFF2-40B4-BE49-F238E27FC236}">
                <a16:creationId xmlns:a16="http://schemas.microsoft.com/office/drawing/2014/main" id="{54A15B56-7673-DB5A-7911-CBFF3821F2FE}"/>
              </a:ext>
            </a:extLst>
          </p:cNvPr>
          <p:cNvSpPr/>
          <p:nvPr/>
        </p:nvSpPr>
        <p:spPr>
          <a:xfrm>
            <a:off x="1" y="1951191"/>
            <a:ext cx="11857549" cy="16840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a:extLst>
              <a:ext uri="{FF2B5EF4-FFF2-40B4-BE49-F238E27FC236}">
                <a16:creationId xmlns:a16="http://schemas.microsoft.com/office/drawing/2014/main" id="{1B80806B-2E45-2D54-7877-9770B7FC205F}"/>
              </a:ext>
            </a:extLst>
          </p:cNvPr>
          <p:cNvPicPr>
            <a:picLocks noChangeAspect="1"/>
          </p:cNvPicPr>
          <p:nvPr/>
        </p:nvPicPr>
        <p:blipFill>
          <a:blip r:embed="rId6"/>
          <a:stretch>
            <a:fillRect/>
          </a:stretch>
        </p:blipFill>
        <p:spPr>
          <a:xfrm>
            <a:off x="2274094" y="2250282"/>
            <a:ext cx="6096000" cy="1057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3" name="Freeform 3"/>
          <p:cNvSpPr/>
          <p:nvPr/>
        </p:nvSpPr>
        <p:spPr>
          <a:xfrm>
            <a:off x="29201" y="37947"/>
            <a:ext cx="18310341" cy="2045537"/>
          </a:xfrm>
          <a:custGeom>
            <a:avLst/>
            <a:gdLst/>
            <a:ahLst/>
            <a:cxnLst/>
            <a:rect l="l" t="t" r="r" b="b"/>
            <a:pathLst>
              <a:path w="19611255" h="2068096">
                <a:moveTo>
                  <a:pt x="0" y="0"/>
                </a:moveTo>
                <a:lnTo>
                  <a:pt x="19611255" y="0"/>
                </a:lnTo>
                <a:lnTo>
                  <a:pt x="19611255" y="2068096"/>
                </a:lnTo>
                <a:lnTo>
                  <a:pt x="0" y="2068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4" name="TextBox 4"/>
          <p:cNvSpPr txBox="1"/>
          <p:nvPr/>
        </p:nvSpPr>
        <p:spPr>
          <a:xfrm>
            <a:off x="231564" y="960614"/>
            <a:ext cx="8455236" cy="2137124"/>
          </a:xfrm>
          <a:prstGeom prst="rect">
            <a:avLst/>
          </a:prstGeom>
        </p:spPr>
        <p:txBody>
          <a:bodyPr wrap="square" lIns="0" tIns="0" rIns="0" bIns="0" rtlCol="0" anchor="t">
            <a:spAutoFit/>
          </a:bodyPr>
          <a:lstStyle/>
          <a:p>
            <a:pPr>
              <a:lnSpc>
                <a:spcPts val="8680"/>
              </a:lnSpc>
            </a:pPr>
            <a:r>
              <a:rPr lang="en-US" sz="4800" dirty="0">
                <a:solidFill>
                  <a:srgbClr val="F9F7F7"/>
                </a:solidFill>
                <a:latin typeface="League Spartan"/>
              </a:rPr>
              <a:t>Success Rates in Transfer Level Coursework, Credit  </a:t>
            </a:r>
          </a:p>
        </p:txBody>
      </p:sp>
      <p:sp>
        <p:nvSpPr>
          <p:cNvPr id="5" name="Freeform 5"/>
          <p:cNvSpPr/>
          <p:nvPr/>
        </p:nvSpPr>
        <p:spPr>
          <a:xfrm flipV="1">
            <a:off x="1833937" y="8327249"/>
            <a:ext cx="16460486" cy="1541715"/>
          </a:xfrm>
          <a:custGeom>
            <a:avLst/>
            <a:gdLst/>
            <a:ahLst/>
            <a:cxnLst/>
            <a:rect l="l" t="t" r="r" b="b"/>
            <a:pathLst>
              <a:path w="19611255" h="2068096">
                <a:moveTo>
                  <a:pt x="0" y="2068096"/>
                </a:moveTo>
                <a:lnTo>
                  <a:pt x="19611255" y="2068096"/>
                </a:lnTo>
                <a:lnTo>
                  <a:pt x="19611255" y="0"/>
                </a:lnTo>
                <a:lnTo>
                  <a:pt x="0" y="0"/>
                </a:lnTo>
                <a:lnTo>
                  <a:pt x="0" y="206809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Rectangle 7">
            <a:extLst>
              <a:ext uri="{FF2B5EF4-FFF2-40B4-BE49-F238E27FC236}">
                <a16:creationId xmlns:a16="http://schemas.microsoft.com/office/drawing/2014/main" id="{90A0B665-0EEF-BA9A-AFD6-476AD8CC641D}"/>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ED6C5D36-9ED8-F01A-83A5-80072B888E4F}"/>
              </a:ext>
            </a:extLst>
          </p:cNvPr>
          <p:cNvPicPr>
            <a:picLocks noChangeAspect="1"/>
          </p:cNvPicPr>
          <p:nvPr/>
        </p:nvPicPr>
        <p:blipFill>
          <a:blip r:embed="rId4"/>
          <a:stretch>
            <a:fillRect/>
          </a:stretch>
        </p:blipFill>
        <p:spPr>
          <a:xfrm>
            <a:off x="115239" y="9770953"/>
            <a:ext cx="5925553" cy="442327"/>
          </a:xfrm>
          <a:prstGeom prst="rect">
            <a:avLst/>
          </a:prstGeom>
        </p:spPr>
      </p:pic>
      <p:pic>
        <p:nvPicPr>
          <p:cNvPr id="7" name="Picture 6" descr="A graph with numbers and a line&#10;&#10;Description automatically generated">
            <a:extLst>
              <a:ext uri="{FF2B5EF4-FFF2-40B4-BE49-F238E27FC236}">
                <a16:creationId xmlns:a16="http://schemas.microsoft.com/office/drawing/2014/main" id="{122470F4-2B62-959C-1B38-DA518217AD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580914"/>
            <a:ext cx="8912436" cy="4484893"/>
          </a:xfrm>
          <a:prstGeom prst="rect">
            <a:avLst/>
          </a:prstGeom>
        </p:spPr>
      </p:pic>
      <p:sp>
        <p:nvSpPr>
          <p:cNvPr id="10" name="TextBox 9">
            <a:extLst>
              <a:ext uri="{FF2B5EF4-FFF2-40B4-BE49-F238E27FC236}">
                <a16:creationId xmlns:a16="http://schemas.microsoft.com/office/drawing/2014/main" id="{9544B673-4D88-1F3B-863A-33B3F9B4BB18}"/>
              </a:ext>
            </a:extLst>
          </p:cNvPr>
          <p:cNvSpPr txBox="1"/>
          <p:nvPr/>
        </p:nvSpPr>
        <p:spPr>
          <a:xfrm>
            <a:off x="10127038" y="7035716"/>
            <a:ext cx="7889027" cy="1754326"/>
          </a:xfrm>
          <a:prstGeom prst="rect">
            <a:avLst/>
          </a:prstGeom>
          <a:noFill/>
        </p:spPr>
        <p:txBody>
          <a:bodyPr wrap="square" rtlCol="0">
            <a:spAutoFit/>
          </a:bodyPr>
          <a:lstStyle/>
          <a:p>
            <a:r>
              <a:rPr lang="en-US" i="1" dirty="0">
                <a:solidFill>
                  <a:schemeClr val="bg1"/>
                </a:solidFill>
                <a:effectLst/>
                <a:latin typeface="Arial" panose="020B0604020202020204" pitchFamily="34" charset="0"/>
              </a:rPr>
              <a:t>Note 1. Includes enrollments in transfer level coursework. Excludes tutoring and credit-by-exam. Excludes courses taught both on-campus and online. </a:t>
            </a:r>
            <a:endParaRPr lang="en-US" dirty="0">
              <a:solidFill>
                <a:schemeClr val="bg1"/>
              </a:solidFill>
              <a:effectLst/>
              <a:latin typeface="Arial" panose="020B0604020202020204" pitchFamily="34" charset="0"/>
            </a:endParaRPr>
          </a:p>
          <a:p>
            <a:r>
              <a:rPr lang="en-US" i="1" dirty="0">
                <a:solidFill>
                  <a:schemeClr val="bg1"/>
                </a:solidFill>
                <a:effectLst/>
                <a:latin typeface="Arial" panose="020B0604020202020204" pitchFamily="34" charset="0"/>
              </a:rPr>
              <a:t>Note 2. “Online” is an aggregation of fully online (asynchronous), online-live (synchronous), and </a:t>
            </a:r>
            <a:r>
              <a:rPr lang="en-US" i="1" dirty="0" err="1">
                <a:solidFill>
                  <a:schemeClr val="bg1"/>
                </a:solidFill>
                <a:effectLst/>
                <a:latin typeface="Arial" panose="020B0604020202020204" pitchFamily="34" charset="0"/>
              </a:rPr>
              <a:t>Hyflex</a:t>
            </a:r>
            <a:r>
              <a:rPr lang="en-US" i="1" dirty="0">
                <a:solidFill>
                  <a:schemeClr val="bg1"/>
                </a:solidFill>
                <a:effectLst/>
                <a:latin typeface="Arial" panose="020B0604020202020204" pitchFamily="34" charset="0"/>
              </a:rPr>
              <a:t> courses (in which students may attend up to 100% of instruction online). </a:t>
            </a:r>
            <a:endParaRPr lang="en-US" dirty="0">
              <a:solidFill>
                <a:schemeClr val="bg1"/>
              </a:solidFill>
              <a:effectLst/>
              <a:latin typeface="Arial" panose="020B0604020202020204" pitchFamily="34"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a:off x="0" y="0"/>
            <a:ext cx="3604736" cy="10287000"/>
          </a:xfrm>
          <a:custGeom>
            <a:avLst/>
            <a:gdLst/>
            <a:ahLst/>
            <a:cxnLst/>
            <a:rect l="l" t="t" r="r" b="b"/>
            <a:pathLst>
              <a:path w="3604736" h="10287000">
                <a:moveTo>
                  <a:pt x="0" y="0"/>
                </a:moveTo>
                <a:lnTo>
                  <a:pt x="3604736" y="0"/>
                </a:lnTo>
                <a:lnTo>
                  <a:pt x="3604736"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13986182" y="0"/>
            <a:ext cx="4422535" cy="2402911"/>
          </a:xfrm>
          <a:custGeom>
            <a:avLst/>
            <a:gdLst/>
            <a:ahLst/>
            <a:cxnLst/>
            <a:rect l="l" t="t" r="r" b="b"/>
            <a:pathLst>
              <a:path w="4422535" h="2402911">
                <a:moveTo>
                  <a:pt x="0" y="2402911"/>
                </a:moveTo>
                <a:lnTo>
                  <a:pt x="4422535" y="2402911"/>
                </a:lnTo>
                <a:lnTo>
                  <a:pt x="4422535" y="0"/>
                </a:lnTo>
                <a:lnTo>
                  <a:pt x="0" y="0"/>
                </a:lnTo>
                <a:lnTo>
                  <a:pt x="0" y="24029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809704" y="981748"/>
            <a:ext cx="15372103" cy="1419619"/>
          </a:xfrm>
          <a:prstGeom prst="rect">
            <a:avLst/>
          </a:prstGeom>
        </p:spPr>
        <p:txBody>
          <a:bodyPr wrap="square" lIns="0" tIns="0" rIns="0" bIns="0" rtlCol="0" anchor="t">
            <a:spAutoFit/>
          </a:bodyPr>
          <a:lstStyle/>
          <a:p>
            <a:pPr algn="r">
              <a:lnSpc>
                <a:spcPts val="11479"/>
              </a:lnSpc>
            </a:pPr>
            <a:r>
              <a:rPr lang="en-US" sz="8150" dirty="0">
                <a:solidFill>
                  <a:srgbClr val="303841"/>
                </a:solidFill>
                <a:latin typeface="League Spartan"/>
                <a:cs typeface="Calibri Light"/>
                <a:sym typeface="League Spartan"/>
              </a:rPr>
              <a:t>Credit Online Success Rates</a:t>
            </a:r>
            <a:endParaRPr lang="en-US" sz="8150" dirty="0">
              <a:solidFill>
                <a:srgbClr val="303841"/>
              </a:solidFill>
              <a:latin typeface="League Spartan"/>
              <a:cs typeface="Calibri Light"/>
            </a:endParaRPr>
          </a:p>
        </p:txBody>
      </p:sp>
      <p:sp>
        <p:nvSpPr>
          <p:cNvPr id="6" name="Freeform 6"/>
          <p:cNvSpPr/>
          <p:nvPr/>
        </p:nvSpPr>
        <p:spPr>
          <a:xfrm>
            <a:off x="13172521" y="7484039"/>
            <a:ext cx="4422535" cy="2402911"/>
          </a:xfrm>
          <a:custGeom>
            <a:avLst/>
            <a:gdLst/>
            <a:ahLst/>
            <a:cxnLst/>
            <a:rect l="l" t="t" r="r" b="b"/>
            <a:pathLst>
              <a:path w="4422535" h="2402911">
                <a:moveTo>
                  <a:pt x="0" y="0"/>
                </a:moveTo>
                <a:lnTo>
                  <a:pt x="4422535" y="0"/>
                </a:lnTo>
                <a:lnTo>
                  <a:pt x="4422535" y="2402911"/>
                </a:lnTo>
                <a:lnTo>
                  <a:pt x="0" y="24029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A12BB852-4C99-5B3B-F564-53C3906A6723}"/>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57750248-8065-2829-DCE2-4FB1C59A3FC6}"/>
              </a:ext>
            </a:extLst>
          </p:cNvPr>
          <p:cNvPicPr>
            <a:picLocks noChangeAspect="1"/>
          </p:cNvPicPr>
          <p:nvPr/>
        </p:nvPicPr>
        <p:blipFill>
          <a:blip r:embed="rId6"/>
          <a:stretch>
            <a:fillRect/>
          </a:stretch>
        </p:blipFill>
        <p:spPr>
          <a:xfrm>
            <a:off x="115239" y="9770953"/>
            <a:ext cx="5925553" cy="442327"/>
          </a:xfrm>
          <a:prstGeom prst="rect">
            <a:avLst/>
          </a:prstGeom>
        </p:spPr>
      </p:pic>
      <p:pic>
        <p:nvPicPr>
          <p:cNvPr id="8" name="Picture 7" descr="A table with numbers and numbers&#10;&#10;Description automatically generated">
            <a:extLst>
              <a:ext uri="{FF2B5EF4-FFF2-40B4-BE49-F238E27FC236}">
                <a16:creationId xmlns:a16="http://schemas.microsoft.com/office/drawing/2014/main" id="{4AAE19EE-1C0D-B0D9-3DA3-DF40BF257A98}"/>
              </a:ext>
            </a:extLst>
          </p:cNvPr>
          <p:cNvPicPr>
            <a:picLocks noChangeAspect="1"/>
          </p:cNvPicPr>
          <p:nvPr/>
        </p:nvPicPr>
        <p:blipFill>
          <a:blip r:embed="rId7"/>
          <a:stretch>
            <a:fillRect/>
          </a:stretch>
        </p:blipFill>
        <p:spPr>
          <a:xfrm>
            <a:off x="2509757" y="2566261"/>
            <a:ext cx="14527723" cy="55806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TextBox 2"/>
          <p:cNvSpPr txBox="1"/>
          <p:nvPr/>
        </p:nvSpPr>
        <p:spPr>
          <a:xfrm>
            <a:off x="2481667" y="2985949"/>
            <a:ext cx="12853392" cy="6483442"/>
          </a:xfrm>
          <a:prstGeom prst="rect">
            <a:avLst/>
          </a:prstGeom>
        </p:spPr>
        <p:txBody>
          <a:bodyPr wrap="square" lIns="0" tIns="0" rIns="0" bIns="0" rtlCol="0" anchor="t">
            <a:spAutoFit/>
          </a:bodyPr>
          <a:lstStyle/>
          <a:p>
            <a:r>
              <a:rPr lang="en-US" sz="3000" dirty="0">
                <a:solidFill>
                  <a:srgbClr val="F9F7F7"/>
                </a:solidFill>
                <a:ea typeface="+mn-lt"/>
                <a:cs typeface="+mn-lt"/>
                <a:sym typeface="Ubuntu"/>
              </a:rPr>
              <a:t>Credit online enrollments in 2023-24 were mostly in Fully Online (asynchronous) sections (93% at the credit colleges), while SDCCE had more Online-live (synchronous) enrollments</a:t>
            </a:r>
            <a:endParaRPr lang="en-US">
              <a:cs typeface="Calibri"/>
            </a:endParaRPr>
          </a:p>
          <a:p>
            <a:endParaRPr lang="en-US" sz="3000" dirty="0">
              <a:solidFill>
                <a:srgbClr val="F9F7F7"/>
              </a:solidFill>
              <a:ea typeface="+mn-lt"/>
              <a:cs typeface="+mn-lt"/>
            </a:endParaRPr>
          </a:p>
          <a:p>
            <a:r>
              <a:rPr lang="en-US" sz="3000" dirty="0">
                <a:solidFill>
                  <a:srgbClr val="F9F7F7"/>
                </a:solidFill>
                <a:ea typeface="+mn-lt"/>
                <a:cs typeface="+mn-lt"/>
              </a:rPr>
              <a:t>Gaps in online success rates remain largest for Native American, Latinx, and African American</a:t>
            </a:r>
            <a:endParaRPr lang="en-US" dirty="0"/>
          </a:p>
          <a:p>
            <a:endParaRPr lang="en-US" sz="3000" dirty="0">
              <a:solidFill>
                <a:srgbClr val="F9F7F7"/>
              </a:solidFill>
              <a:ea typeface="+mn-lt"/>
              <a:cs typeface="+mn-lt"/>
            </a:endParaRPr>
          </a:p>
          <a:p>
            <a:r>
              <a:rPr lang="en-US" sz="3000" dirty="0" err="1">
                <a:solidFill>
                  <a:srgbClr val="F9F7F7"/>
                </a:solidFill>
                <a:ea typeface="+mn-lt"/>
                <a:cs typeface="+mn-lt"/>
              </a:rPr>
              <a:t>Hyflex</a:t>
            </a:r>
            <a:r>
              <a:rPr lang="en-US" sz="3000" dirty="0">
                <a:solidFill>
                  <a:srgbClr val="F9F7F7"/>
                </a:solidFill>
                <a:ea typeface="+mn-lt"/>
                <a:cs typeface="+mn-lt"/>
              </a:rPr>
              <a:t> courses are less common but are an emerging modality with potential for growth</a:t>
            </a:r>
            <a:endParaRPr lang="en-US">
              <a:cs typeface="Calibri"/>
            </a:endParaRPr>
          </a:p>
          <a:p>
            <a:endParaRPr lang="en-US" sz="3000" dirty="0">
              <a:solidFill>
                <a:srgbClr val="F9F7F7"/>
              </a:solidFill>
              <a:ea typeface="+mn-lt"/>
              <a:cs typeface="+mn-lt"/>
            </a:endParaRPr>
          </a:p>
          <a:p>
            <a:r>
              <a:rPr lang="en-US" sz="3000" dirty="0">
                <a:solidFill>
                  <a:srgbClr val="F9F7F7"/>
                </a:solidFill>
                <a:ea typeface="+mn-lt"/>
                <a:cs typeface="+mn-lt"/>
              </a:rPr>
              <a:t>Success rates for </a:t>
            </a:r>
            <a:r>
              <a:rPr lang="en-US" sz="3000" b="1" dirty="0">
                <a:solidFill>
                  <a:srgbClr val="F9F7F7"/>
                </a:solidFill>
                <a:ea typeface="+mn-lt"/>
                <a:cs typeface="+mn-lt"/>
              </a:rPr>
              <a:t>fully online</a:t>
            </a:r>
            <a:r>
              <a:rPr lang="en-US" sz="3000" dirty="0">
                <a:solidFill>
                  <a:srgbClr val="F9F7F7"/>
                </a:solidFill>
                <a:ea typeface="+mn-lt"/>
                <a:cs typeface="+mn-lt"/>
              </a:rPr>
              <a:t> and </a:t>
            </a:r>
            <a:r>
              <a:rPr lang="en-US" sz="3000" b="1" dirty="0">
                <a:solidFill>
                  <a:srgbClr val="F9F7F7"/>
                </a:solidFill>
                <a:ea typeface="+mn-lt"/>
                <a:cs typeface="+mn-lt"/>
              </a:rPr>
              <a:t>online-live</a:t>
            </a:r>
            <a:r>
              <a:rPr lang="en-US" sz="3000" dirty="0">
                <a:solidFill>
                  <a:srgbClr val="F9F7F7"/>
                </a:solidFill>
                <a:ea typeface="+mn-lt"/>
                <a:cs typeface="+mn-lt"/>
              </a:rPr>
              <a:t> (synchronous) courses are generally comparable</a:t>
            </a:r>
            <a:endParaRPr lang="en-US" dirty="0"/>
          </a:p>
          <a:p>
            <a:pPr algn="l"/>
            <a:endParaRPr lang="en-US" sz="3000" dirty="0">
              <a:solidFill>
                <a:srgbClr val="F9F7F7"/>
              </a:solidFill>
              <a:latin typeface="Calibri"/>
              <a:ea typeface="Ubuntu"/>
              <a:cs typeface="Calibri"/>
            </a:endParaRPr>
          </a:p>
          <a:p>
            <a:pPr>
              <a:lnSpc>
                <a:spcPts val="4205"/>
              </a:lnSpc>
            </a:pPr>
            <a:endParaRPr lang="en-US" sz="3000" dirty="0">
              <a:solidFill>
                <a:srgbClr val="F9F7F7"/>
              </a:solidFill>
              <a:latin typeface="Ubuntu"/>
              <a:ea typeface="Ubuntu"/>
              <a:cs typeface="Ubuntu"/>
            </a:endParaRPr>
          </a:p>
        </p:txBody>
      </p:sp>
      <p:sp>
        <p:nvSpPr>
          <p:cNvPr id="3" name="TextBox 3"/>
          <p:cNvSpPr txBox="1"/>
          <p:nvPr/>
        </p:nvSpPr>
        <p:spPr>
          <a:xfrm>
            <a:off x="1028700" y="1366481"/>
            <a:ext cx="14896704" cy="1075294"/>
          </a:xfrm>
          <a:prstGeom prst="rect">
            <a:avLst/>
          </a:prstGeom>
        </p:spPr>
        <p:txBody>
          <a:bodyPr lIns="0" tIns="0" rIns="0" bIns="0" rtlCol="0" anchor="t">
            <a:spAutoFit/>
          </a:bodyPr>
          <a:lstStyle/>
          <a:p>
            <a:pPr algn="ctr">
              <a:lnSpc>
                <a:spcPts val="8680"/>
              </a:lnSpc>
            </a:pPr>
            <a:r>
              <a:rPr lang="en-US" sz="6200" b="1" dirty="0">
                <a:solidFill>
                  <a:srgbClr val="F9F7F7"/>
                </a:solidFill>
                <a:latin typeface="League Spartan"/>
              </a:rPr>
              <a:t>Trends</a:t>
            </a:r>
          </a:p>
        </p:txBody>
      </p:sp>
      <p:sp>
        <p:nvSpPr>
          <p:cNvPr id="5" name="Freeform 5"/>
          <p:cNvSpPr/>
          <p:nvPr/>
        </p:nvSpPr>
        <p:spPr>
          <a:xfrm flipH="1">
            <a:off x="0" y="5803636"/>
            <a:ext cx="3048687" cy="4483364"/>
          </a:xfrm>
          <a:custGeom>
            <a:avLst/>
            <a:gdLst/>
            <a:ahLst/>
            <a:cxnLst/>
            <a:rect l="l" t="t" r="r" b="b"/>
            <a:pathLst>
              <a:path w="3048687" h="4483364">
                <a:moveTo>
                  <a:pt x="3048687" y="0"/>
                </a:moveTo>
                <a:lnTo>
                  <a:pt x="0" y="0"/>
                </a:lnTo>
                <a:lnTo>
                  <a:pt x="0" y="4483364"/>
                </a:lnTo>
                <a:lnTo>
                  <a:pt x="3048687" y="4483364"/>
                </a:lnTo>
                <a:lnTo>
                  <a:pt x="304868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V="1">
            <a:off x="14482076" y="0"/>
            <a:ext cx="3048687" cy="4483364"/>
          </a:xfrm>
          <a:custGeom>
            <a:avLst/>
            <a:gdLst/>
            <a:ahLst/>
            <a:cxnLst/>
            <a:rect l="l" t="t" r="r" b="b"/>
            <a:pathLst>
              <a:path w="3048687" h="4483364">
                <a:moveTo>
                  <a:pt x="0" y="4483364"/>
                </a:moveTo>
                <a:lnTo>
                  <a:pt x="3048687" y="4483364"/>
                </a:lnTo>
                <a:lnTo>
                  <a:pt x="3048687" y="0"/>
                </a:lnTo>
                <a:lnTo>
                  <a:pt x="0" y="0"/>
                </a:lnTo>
                <a:lnTo>
                  <a:pt x="0" y="448336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Rectangle 7">
            <a:extLst>
              <a:ext uri="{FF2B5EF4-FFF2-40B4-BE49-F238E27FC236}">
                <a16:creationId xmlns:a16="http://schemas.microsoft.com/office/drawing/2014/main" id="{4982B9B6-FEFD-F710-49EF-EEFC49C1B757}"/>
              </a:ext>
            </a:extLst>
          </p:cNvPr>
          <p:cNvSpPr/>
          <p:nvPr/>
        </p:nvSpPr>
        <p:spPr>
          <a:xfrm>
            <a:off x="-15793" y="-44171"/>
            <a:ext cx="18309487" cy="6087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B56AB446-1123-56ED-7A05-D031062392DC}"/>
              </a:ext>
            </a:extLst>
          </p:cNvPr>
          <p:cNvPicPr>
            <a:picLocks noChangeAspect="1"/>
          </p:cNvPicPr>
          <p:nvPr/>
        </p:nvPicPr>
        <p:blipFill>
          <a:blip r:embed="rId4"/>
          <a:stretch>
            <a:fillRect/>
          </a:stretch>
        </p:blipFill>
        <p:spPr>
          <a:xfrm>
            <a:off x="128587" y="51427"/>
            <a:ext cx="5925553" cy="4423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reeform 2"/>
          <p:cNvSpPr/>
          <p:nvPr/>
        </p:nvSpPr>
        <p:spPr>
          <a:xfrm flipH="1" flipV="1">
            <a:off x="14454950" y="-7144"/>
            <a:ext cx="3075813" cy="4114800"/>
          </a:xfrm>
          <a:custGeom>
            <a:avLst/>
            <a:gdLst/>
            <a:ahLst/>
            <a:cxnLst/>
            <a:rect l="l" t="t" r="r" b="b"/>
            <a:pathLst>
              <a:path w="3075813" h="4114800">
                <a:moveTo>
                  <a:pt x="3075813" y="4114800"/>
                </a:moveTo>
                <a:lnTo>
                  <a:pt x="0" y="4114800"/>
                </a:lnTo>
                <a:lnTo>
                  <a:pt x="0" y="0"/>
                </a:lnTo>
                <a:lnTo>
                  <a:pt x="3075813" y="0"/>
                </a:lnTo>
                <a:lnTo>
                  <a:pt x="3075813"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991829" y="822327"/>
            <a:ext cx="16230600" cy="1248419"/>
          </a:xfrm>
          <a:prstGeom prst="rect">
            <a:avLst/>
          </a:prstGeom>
        </p:spPr>
        <p:txBody>
          <a:bodyPr lIns="0" tIns="0" rIns="0" bIns="0" rtlCol="0" anchor="t">
            <a:spAutoFit/>
          </a:bodyPr>
          <a:lstStyle/>
          <a:p>
            <a:pPr>
              <a:lnSpc>
                <a:spcPts val="10080"/>
              </a:lnSpc>
            </a:pPr>
            <a:r>
              <a:rPr lang="en-US" sz="7200" b="1" dirty="0">
                <a:solidFill>
                  <a:srgbClr val="112D4E"/>
                </a:solidFill>
                <a:latin typeface="League Spartan"/>
                <a:sym typeface="League Spartan"/>
              </a:rPr>
              <a:t>Supporting Equitable Learning</a:t>
            </a:r>
            <a:endParaRPr lang="en-US" dirty="0"/>
          </a:p>
        </p:txBody>
      </p:sp>
      <p:sp>
        <p:nvSpPr>
          <p:cNvPr id="6" name="Freeform 6"/>
          <p:cNvSpPr/>
          <p:nvPr/>
        </p:nvSpPr>
        <p:spPr>
          <a:xfrm>
            <a:off x="0" y="5863093"/>
            <a:ext cx="3075813" cy="4114800"/>
          </a:xfrm>
          <a:custGeom>
            <a:avLst/>
            <a:gdLst/>
            <a:ahLst/>
            <a:cxnLst/>
            <a:rect l="l" t="t" r="r" b="b"/>
            <a:pathLst>
              <a:path w="3075813" h="4114800">
                <a:moveTo>
                  <a:pt x="0" y="0"/>
                </a:moveTo>
                <a:lnTo>
                  <a:pt x="3075813" y="0"/>
                </a:lnTo>
                <a:lnTo>
                  <a:pt x="30758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C5A6A687-7404-3681-0937-1E27827F4B88}"/>
              </a:ext>
            </a:extLst>
          </p:cNvPr>
          <p:cNvSpPr/>
          <p:nvPr/>
        </p:nvSpPr>
        <p:spPr>
          <a:xfrm>
            <a:off x="-84060" y="9719143"/>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47AA0B52-2FFC-9609-2A7E-D7CD4474DB4C}"/>
              </a:ext>
            </a:extLst>
          </p:cNvPr>
          <p:cNvPicPr>
            <a:picLocks noChangeAspect="1"/>
          </p:cNvPicPr>
          <p:nvPr/>
        </p:nvPicPr>
        <p:blipFill>
          <a:blip r:embed="rId5"/>
          <a:stretch>
            <a:fillRect/>
          </a:stretch>
        </p:blipFill>
        <p:spPr>
          <a:xfrm>
            <a:off x="115239" y="9787282"/>
            <a:ext cx="5925553" cy="442327"/>
          </a:xfrm>
          <a:prstGeom prst="rect">
            <a:avLst/>
          </a:prstGeom>
        </p:spPr>
      </p:pic>
      <p:sp>
        <p:nvSpPr>
          <p:cNvPr id="3" name="TextBox 2">
            <a:extLst>
              <a:ext uri="{FF2B5EF4-FFF2-40B4-BE49-F238E27FC236}">
                <a16:creationId xmlns:a16="http://schemas.microsoft.com/office/drawing/2014/main" id="{979CDD7E-A008-BAB5-2871-C4D6CBFCC594}"/>
              </a:ext>
            </a:extLst>
          </p:cNvPr>
          <p:cNvSpPr txBox="1"/>
          <p:nvPr/>
        </p:nvSpPr>
        <p:spPr>
          <a:xfrm>
            <a:off x="1537906" y="2890191"/>
            <a:ext cx="10961914"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4000" dirty="0"/>
              <a:t>CVC Course Exchange</a:t>
            </a:r>
          </a:p>
          <a:p>
            <a:endParaRPr lang="en-US" sz="4000" dirty="0"/>
          </a:p>
          <a:p>
            <a:pPr marL="228600" indent="-228600">
              <a:buFont typeface=""/>
              <a:buChar char="•"/>
            </a:pPr>
            <a:r>
              <a:rPr lang="en-US" sz="4000" dirty="0"/>
              <a:t>Peer Online Course Review</a:t>
            </a:r>
          </a:p>
          <a:p>
            <a:endParaRPr lang="en-US" sz="4000" dirty="0"/>
          </a:p>
          <a:p>
            <a:pPr marL="228600" indent="-228600">
              <a:buFont typeface=""/>
              <a:buChar char="•"/>
            </a:pPr>
            <a:r>
              <a:rPr lang="en-US" sz="4000" dirty="0"/>
              <a:t>CVC Teaching College Implementation</a:t>
            </a:r>
          </a:p>
          <a:p>
            <a:endParaRPr lang="en-US" sz="4000" dirty="0"/>
          </a:p>
          <a:p>
            <a:pPr marL="228600" indent="-228600">
              <a:buFont typeface=""/>
              <a:buChar char="•"/>
            </a:pPr>
            <a:r>
              <a:rPr lang="en-US" sz="4000" dirty="0"/>
              <a:t>DE Professional Development</a:t>
            </a:r>
          </a:p>
        </p:txBody>
      </p:sp>
      <p:pic>
        <p:nvPicPr>
          <p:cNvPr id="10" name="Picture 9" descr="A screen shot of a computer&#10;&#10;Description automatically generated">
            <a:extLst>
              <a:ext uri="{FF2B5EF4-FFF2-40B4-BE49-F238E27FC236}">
                <a16:creationId xmlns:a16="http://schemas.microsoft.com/office/drawing/2014/main" id="{B6FBF19C-4EBA-4251-505B-727E4B5A862F}"/>
              </a:ext>
            </a:extLst>
          </p:cNvPr>
          <p:cNvPicPr>
            <a:picLocks noChangeAspect="1"/>
          </p:cNvPicPr>
          <p:nvPr/>
        </p:nvPicPr>
        <p:blipFill>
          <a:blip r:embed="rId6"/>
          <a:stretch>
            <a:fillRect/>
          </a:stretch>
        </p:blipFill>
        <p:spPr>
          <a:xfrm>
            <a:off x="9156032" y="6832686"/>
            <a:ext cx="9144000" cy="285856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C2A11F4A-8161-F3CB-F6E7-FDF3DCA67194}"/>
              </a:ext>
            </a:extLst>
          </p:cNvPr>
          <p:cNvPicPr>
            <a:picLocks noChangeAspect="1"/>
          </p:cNvPicPr>
          <p:nvPr/>
        </p:nvPicPr>
        <p:blipFill>
          <a:blip r:embed="rId7"/>
          <a:stretch>
            <a:fillRect/>
          </a:stretch>
        </p:blipFill>
        <p:spPr>
          <a:xfrm>
            <a:off x="15697200" y="9226770"/>
            <a:ext cx="2466975" cy="464475"/>
          </a:xfrm>
          <a:prstGeom prst="rect">
            <a:avLst/>
          </a:prstGeom>
        </p:spPr>
      </p:pic>
    </p:spTree>
    <p:extLst>
      <p:ext uri="{BB962C8B-B14F-4D97-AF65-F5344CB8AC3E}">
        <p14:creationId xmlns:p14="http://schemas.microsoft.com/office/powerpoint/2010/main" val="65874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3" name="Freeform 3"/>
          <p:cNvSpPr/>
          <p:nvPr/>
        </p:nvSpPr>
        <p:spPr>
          <a:xfrm>
            <a:off x="45066" y="-4434"/>
            <a:ext cx="18295302" cy="2090655"/>
          </a:xfrm>
          <a:custGeom>
            <a:avLst/>
            <a:gdLst/>
            <a:ahLst/>
            <a:cxnLst/>
            <a:rect l="l" t="t" r="r" b="b"/>
            <a:pathLst>
              <a:path w="19611255" h="2068096">
                <a:moveTo>
                  <a:pt x="0" y="0"/>
                </a:moveTo>
                <a:lnTo>
                  <a:pt x="19611254" y="0"/>
                </a:lnTo>
                <a:lnTo>
                  <a:pt x="19611254" y="2068096"/>
                </a:lnTo>
                <a:lnTo>
                  <a:pt x="0" y="2068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0" y="0"/>
            <a:ext cx="2943591" cy="4445953"/>
          </a:xfrm>
          <a:custGeom>
            <a:avLst/>
            <a:gdLst/>
            <a:ahLst/>
            <a:cxnLst/>
            <a:rect l="l" t="t" r="r" b="b"/>
            <a:pathLst>
              <a:path w="2943591" h="4445953">
                <a:moveTo>
                  <a:pt x="0" y="4445953"/>
                </a:moveTo>
                <a:lnTo>
                  <a:pt x="2943591" y="4445953"/>
                </a:lnTo>
                <a:lnTo>
                  <a:pt x="2943591" y="0"/>
                </a:lnTo>
                <a:lnTo>
                  <a:pt x="0" y="0"/>
                </a:lnTo>
                <a:lnTo>
                  <a:pt x="0" y="444595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a:off x="16221030" y="6819025"/>
            <a:ext cx="2063783" cy="3468389"/>
          </a:xfrm>
          <a:custGeom>
            <a:avLst/>
            <a:gdLst/>
            <a:ahLst/>
            <a:cxnLst/>
            <a:rect l="l" t="t" r="r" b="b"/>
            <a:pathLst>
              <a:path w="2943591" h="4445953">
                <a:moveTo>
                  <a:pt x="2943591" y="0"/>
                </a:moveTo>
                <a:lnTo>
                  <a:pt x="0" y="0"/>
                </a:lnTo>
                <a:lnTo>
                  <a:pt x="0" y="4445953"/>
                </a:lnTo>
                <a:lnTo>
                  <a:pt x="2943591" y="4445953"/>
                </a:lnTo>
                <a:lnTo>
                  <a:pt x="29435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flipV="1">
            <a:off x="863" y="7646092"/>
            <a:ext cx="17550846" cy="2639597"/>
          </a:xfrm>
          <a:custGeom>
            <a:avLst/>
            <a:gdLst/>
            <a:ahLst/>
            <a:cxnLst/>
            <a:rect l="l" t="t" r="r" b="b"/>
            <a:pathLst>
              <a:path w="19611255" h="2068096">
                <a:moveTo>
                  <a:pt x="19611254" y="2068096"/>
                </a:moveTo>
                <a:lnTo>
                  <a:pt x="0" y="2068096"/>
                </a:lnTo>
                <a:lnTo>
                  <a:pt x="0" y="0"/>
                </a:lnTo>
                <a:lnTo>
                  <a:pt x="19611254" y="0"/>
                </a:lnTo>
                <a:lnTo>
                  <a:pt x="19611254" y="206809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1" name="Picture 10">
            <a:extLst>
              <a:ext uri="{FF2B5EF4-FFF2-40B4-BE49-F238E27FC236}">
                <a16:creationId xmlns:a16="http://schemas.microsoft.com/office/drawing/2014/main" id="{2BA5E9B7-8E82-68C7-30BF-47C2C08B281D}"/>
              </a:ext>
            </a:extLst>
          </p:cNvPr>
          <p:cNvPicPr>
            <a:picLocks noChangeAspect="1"/>
          </p:cNvPicPr>
          <p:nvPr/>
        </p:nvPicPr>
        <p:blipFill>
          <a:blip r:embed="rId6"/>
          <a:stretch>
            <a:fillRect/>
          </a:stretch>
        </p:blipFill>
        <p:spPr>
          <a:xfrm>
            <a:off x="2033462" y="1648703"/>
            <a:ext cx="6096000" cy="1057275"/>
          </a:xfrm>
          <a:prstGeom prst="rect">
            <a:avLst/>
          </a:prstGeom>
        </p:spPr>
      </p:pic>
      <p:sp>
        <p:nvSpPr>
          <p:cNvPr id="8" name="TextBox 7">
            <a:extLst>
              <a:ext uri="{FF2B5EF4-FFF2-40B4-BE49-F238E27FC236}">
                <a16:creationId xmlns:a16="http://schemas.microsoft.com/office/drawing/2014/main" id="{D5BA9E51-F5DC-B076-B556-B11220C5A06F}"/>
              </a:ext>
            </a:extLst>
          </p:cNvPr>
          <p:cNvSpPr txBox="1"/>
          <p:nvPr/>
        </p:nvSpPr>
        <p:spPr>
          <a:xfrm>
            <a:off x="2033535" y="3338565"/>
            <a:ext cx="9284676"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dirty="0"/>
              <a:t>Significant demand from students for distance education options</a:t>
            </a:r>
            <a:endParaRPr lang="en-US" sz="3200" dirty="0">
              <a:ea typeface="Calibri"/>
              <a:cs typeface="Calibri"/>
            </a:endParaRPr>
          </a:p>
          <a:p>
            <a:pPr marL="285750" indent="-285750">
              <a:buFont typeface="Arial"/>
              <a:buChar char="•"/>
            </a:pPr>
            <a:r>
              <a:rPr lang="en-US" sz="3200" dirty="0"/>
              <a:t>Gap of student success and retention online vs on campus is narrowing</a:t>
            </a:r>
            <a:endParaRPr lang="en-US" sz="3200" dirty="0">
              <a:ea typeface="Calibri"/>
              <a:cs typeface="Calibri"/>
            </a:endParaRPr>
          </a:p>
          <a:p>
            <a:pPr marL="285750" indent="-285750">
              <a:buFont typeface="Arial"/>
              <a:buChar char="•"/>
            </a:pPr>
            <a:r>
              <a:rPr lang="en-US" sz="3200" dirty="0"/>
              <a:t>DE success rates maintained with significant increase of courses</a:t>
            </a:r>
            <a:endParaRPr lang="en-US" sz="3200" dirty="0">
              <a:ea typeface="Calibri"/>
              <a:cs typeface="Calibri"/>
            </a:endParaRPr>
          </a:p>
          <a:p>
            <a:pPr marL="285750" indent="-285750">
              <a:buFont typeface="Arial"/>
              <a:buChar char="•"/>
            </a:pPr>
            <a:r>
              <a:rPr lang="en-US" sz="3200" dirty="0"/>
              <a:t>DE enables access to courses needed to meet educational goals faster</a:t>
            </a:r>
          </a:p>
          <a:p>
            <a:pPr algn="l"/>
            <a:endParaRPr lang="en-US" dirty="0"/>
          </a:p>
        </p:txBody>
      </p:sp>
      <p:sp>
        <p:nvSpPr>
          <p:cNvPr id="10" name="TextBox 9">
            <a:extLst>
              <a:ext uri="{FF2B5EF4-FFF2-40B4-BE49-F238E27FC236}">
                <a16:creationId xmlns:a16="http://schemas.microsoft.com/office/drawing/2014/main" id="{FC3B4F2E-15B5-D423-D796-3A200A446F91}"/>
              </a:ext>
            </a:extLst>
          </p:cNvPr>
          <p:cNvSpPr txBox="1"/>
          <p:nvPr/>
        </p:nvSpPr>
        <p:spPr>
          <a:xfrm>
            <a:off x="12344400" y="4449536"/>
            <a:ext cx="52088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dirty="0">
                <a:solidFill>
                  <a:srgbClr val="1F1F1F"/>
                </a:solidFill>
                <a:latin typeface="Freestyle Script"/>
                <a:ea typeface="Lato"/>
                <a:cs typeface="Lato"/>
              </a:rPr>
              <a:t>“The New Norm:</a:t>
            </a:r>
            <a:endParaRPr lang="en-US" sz="4800">
              <a:latin typeface="Freestyle Script"/>
            </a:endParaRPr>
          </a:p>
          <a:p>
            <a:pPr algn="ctr"/>
            <a:r>
              <a:rPr lang="en-US" sz="4800" dirty="0">
                <a:solidFill>
                  <a:srgbClr val="1F1F1F"/>
                </a:solidFill>
                <a:latin typeface="Freestyle Script"/>
                <a:ea typeface="Lato"/>
                <a:cs typeface="Lato"/>
              </a:rPr>
              <a:t>DE is now Mainstream”</a:t>
            </a:r>
            <a:endParaRPr lang="en-US" sz="4800" dirty="0">
              <a:latin typeface="Freestyle Scrip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posing for a photo&#10;&#10;Description automatically generated">
            <a:extLst>
              <a:ext uri="{FF2B5EF4-FFF2-40B4-BE49-F238E27FC236}">
                <a16:creationId xmlns:a16="http://schemas.microsoft.com/office/drawing/2014/main" id="{53F8AA53-4554-ACD2-AC8F-54DBBF4B4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200" y="2260472"/>
            <a:ext cx="16357599" cy="5766053"/>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911AFC-9A0E-F3A2-3930-6BC18F3238FD}"/>
              </a:ext>
            </a:extLst>
          </p:cNvPr>
          <p:cNvPicPr>
            <a:picLocks noChangeAspect="1"/>
          </p:cNvPicPr>
          <p:nvPr/>
        </p:nvPicPr>
        <p:blipFill>
          <a:blip r:embed="rId3"/>
          <a:stretch>
            <a:fillRect/>
          </a:stretch>
        </p:blipFill>
        <p:spPr>
          <a:xfrm>
            <a:off x="6095999" y="8323704"/>
            <a:ext cx="6096000" cy="1057275"/>
          </a:xfrm>
          <a:prstGeom prst="rect">
            <a:avLst/>
          </a:prstGeom>
        </p:spPr>
      </p:pic>
    </p:spTree>
    <p:extLst>
      <p:ext uri="{BB962C8B-B14F-4D97-AF65-F5344CB8AC3E}">
        <p14:creationId xmlns:p14="http://schemas.microsoft.com/office/powerpoint/2010/main" val="3431413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a:extLst>
              <a:ext uri="{FF2B5EF4-FFF2-40B4-BE49-F238E27FC236}">
                <a16:creationId xmlns:a16="http://schemas.microsoft.com/office/drawing/2014/main" id="{A281F980-8AF7-92D7-112B-E2D3F797ED2D}"/>
              </a:ext>
            </a:extLst>
          </p:cNvPr>
          <p:cNvSpPr txBox="1"/>
          <p:nvPr/>
        </p:nvSpPr>
        <p:spPr>
          <a:xfrm>
            <a:off x="7946643" y="960120"/>
            <a:ext cx="9376665" cy="534924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b="1">
                <a:latin typeface="+mj-lt"/>
                <a:ea typeface="+mj-ea"/>
                <a:cs typeface="+mj-cs"/>
                <a:sym typeface="League Spartan"/>
              </a:rPr>
              <a:t>Derek Bruff, PhD </a:t>
            </a:r>
            <a:endParaRPr lang="en-US" sz="8100">
              <a:latin typeface="+mj-lt"/>
              <a:ea typeface="+mj-ea"/>
              <a:cs typeface="+mj-cs"/>
            </a:endParaRPr>
          </a:p>
        </p:txBody>
      </p:sp>
      <p:pic>
        <p:nvPicPr>
          <p:cNvPr id="6" name="Picture 5" descr="A person wearing glasses and a purple shirt&#10;&#10;Description automatically generated">
            <a:extLst>
              <a:ext uri="{FF2B5EF4-FFF2-40B4-BE49-F238E27FC236}">
                <a16:creationId xmlns:a16="http://schemas.microsoft.com/office/drawing/2014/main" id="{9E778BAD-14FA-2192-0C8A-E4B09B595E0D}"/>
              </a:ext>
            </a:extLst>
          </p:cNvPr>
          <p:cNvPicPr>
            <a:picLocks noChangeAspect="1"/>
          </p:cNvPicPr>
          <p:nvPr/>
        </p:nvPicPr>
        <p:blipFill>
          <a:blip r:embed="rId3"/>
          <a:srcRect r="1" b="1710"/>
          <a:stretch/>
        </p:blipFill>
        <p:spPr>
          <a:xfrm>
            <a:off x="1" y="10"/>
            <a:ext cx="6986016" cy="10286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293" y="6613900"/>
            <a:ext cx="6365383" cy="27432"/>
          </a:xfrm>
          <a:custGeom>
            <a:avLst/>
            <a:gdLst>
              <a:gd name="connsiteX0" fmla="*/ 0 w 6365383"/>
              <a:gd name="connsiteY0" fmla="*/ 0 h 27432"/>
              <a:gd name="connsiteX1" fmla="*/ 636538 w 6365383"/>
              <a:gd name="connsiteY1" fmla="*/ 0 h 27432"/>
              <a:gd name="connsiteX2" fmla="*/ 1273077 w 6365383"/>
              <a:gd name="connsiteY2" fmla="*/ 0 h 27432"/>
              <a:gd name="connsiteX3" fmla="*/ 1909615 w 6365383"/>
              <a:gd name="connsiteY3" fmla="*/ 0 h 27432"/>
              <a:gd name="connsiteX4" fmla="*/ 2673461 w 6365383"/>
              <a:gd name="connsiteY4" fmla="*/ 0 h 27432"/>
              <a:gd name="connsiteX5" fmla="*/ 3373653 w 6365383"/>
              <a:gd name="connsiteY5" fmla="*/ 0 h 27432"/>
              <a:gd name="connsiteX6" fmla="*/ 3819230 w 6365383"/>
              <a:gd name="connsiteY6" fmla="*/ 0 h 27432"/>
              <a:gd name="connsiteX7" fmla="*/ 4392114 w 6365383"/>
              <a:gd name="connsiteY7" fmla="*/ 0 h 27432"/>
              <a:gd name="connsiteX8" fmla="*/ 5155960 w 6365383"/>
              <a:gd name="connsiteY8" fmla="*/ 0 h 27432"/>
              <a:gd name="connsiteX9" fmla="*/ 5792499 w 6365383"/>
              <a:gd name="connsiteY9" fmla="*/ 0 h 27432"/>
              <a:gd name="connsiteX10" fmla="*/ 6365383 w 6365383"/>
              <a:gd name="connsiteY10" fmla="*/ 0 h 27432"/>
              <a:gd name="connsiteX11" fmla="*/ 6365383 w 6365383"/>
              <a:gd name="connsiteY11" fmla="*/ 27432 h 27432"/>
              <a:gd name="connsiteX12" fmla="*/ 5856152 w 6365383"/>
              <a:gd name="connsiteY12" fmla="*/ 27432 h 27432"/>
              <a:gd name="connsiteX13" fmla="*/ 5092306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2991730 w 6365383"/>
              <a:gd name="connsiteY17" fmla="*/ 27432 h 27432"/>
              <a:gd name="connsiteX18" fmla="*/ 2546153 w 6365383"/>
              <a:gd name="connsiteY18" fmla="*/ 27432 h 27432"/>
              <a:gd name="connsiteX19" fmla="*/ 1909615 w 6365383"/>
              <a:gd name="connsiteY19" fmla="*/ 27432 h 27432"/>
              <a:gd name="connsiteX20" fmla="*/ 1400384 w 6365383"/>
              <a:gd name="connsiteY20" fmla="*/ 27432 h 27432"/>
              <a:gd name="connsiteX21" fmla="*/ 763846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305169" y="21509"/>
                  <a:pt x="334704" y="-24261"/>
                  <a:pt x="636538" y="0"/>
                </a:cubicBezTo>
                <a:cubicBezTo>
                  <a:pt x="938372" y="24261"/>
                  <a:pt x="1068606" y="2269"/>
                  <a:pt x="1273077" y="0"/>
                </a:cubicBezTo>
                <a:cubicBezTo>
                  <a:pt x="1477548" y="-2269"/>
                  <a:pt x="1738189" y="6272"/>
                  <a:pt x="1909615" y="0"/>
                </a:cubicBezTo>
                <a:cubicBezTo>
                  <a:pt x="2081041" y="-6272"/>
                  <a:pt x="2377015" y="16623"/>
                  <a:pt x="2673461" y="0"/>
                </a:cubicBezTo>
                <a:cubicBezTo>
                  <a:pt x="2969907" y="-16623"/>
                  <a:pt x="3126114" y="13194"/>
                  <a:pt x="3373653" y="0"/>
                </a:cubicBezTo>
                <a:cubicBezTo>
                  <a:pt x="3621192" y="-13194"/>
                  <a:pt x="3704499" y="9486"/>
                  <a:pt x="3819230" y="0"/>
                </a:cubicBezTo>
                <a:cubicBezTo>
                  <a:pt x="3933961" y="-9486"/>
                  <a:pt x="4142691" y="-8221"/>
                  <a:pt x="4392114" y="0"/>
                </a:cubicBezTo>
                <a:cubicBezTo>
                  <a:pt x="4641537" y="8221"/>
                  <a:pt x="4974506" y="12257"/>
                  <a:pt x="5155960" y="0"/>
                </a:cubicBezTo>
                <a:cubicBezTo>
                  <a:pt x="5337414" y="-12257"/>
                  <a:pt x="5585731" y="-22537"/>
                  <a:pt x="5792499" y="0"/>
                </a:cubicBezTo>
                <a:cubicBezTo>
                  <a:pt x="5999267" y="22537"/>
                  <a:pt x="6164726" y="7303"/>
                  <a:pt x="6365383" y="0"/>
                </a:cubicBezTo>
                <a:cubicBezTo>
                  <a:pt x="6365125" y="7487"/>
                  <a:pt x="6364462" y="19984"/>
                  <a:pt x="6365383" y="27432"/>
                </a:cubicBezTo>
                <a:cubicBezTo>
                  <a:pt x="6132222" y="28304"/>
                  <a:pt x="6011986" y="2071"/>
                  <a:pt x="5856152" y="27432"/>
                </a:cubicBezTo>
                <a:cubicBezTo>
                  <a:pt x="5700318" y="52793"/>
                  <a:pt x="5410732" y="5357"/>
                  <a:pt x="5092306" y="27432"/>
                </a:cubicBezTo>
                <a:cubicBezTo>
                  <a:pt x="4773880" y="49507"/>
                  <a:pt x="4705351" y="6645"/>
                  <a:pt x="4583076" y="27432"/>
                </a:cubicBezTo>
                <a:cubicBezTo>
                  <a:pt x="4460801" y="48220"/>
                  <a:pt x="4239915" y="42209"/>
                  <a:pt x="4137499" y="27432"/>
                </a:cubicBezTo>
                <a:cubicBezTo>
                  <a:pt x="4035083" y="12655"/>
                  <a:pt x="3883665" y="32012"/>
                  <a:pt x="3691922" y="27432"/>
                </a:cubicBezTo>
                <a:cubicBezTo>
                  <a:pt x="3500179" y="22852"/>
                  <a:pt x="3265830" y="-126"/>
                  <a:pt x="2991730" y="27432"/>
                </a:cubicBezTo>
                <a:cubicBezTo>
                  <a:pt x="2717630" y="54990"/>
                  <a:pt x="2757122" y="34407"/>
                  <a:pt x="2546153" y="27432"/>
                </a:cubicBezTo>
                <a:cubicBezTo>
                  <a:pt x="2335184" y="20457"/>
                  <a:pt x="2107331" y="58889"/>
                  <a:pt x="1909615" y="27432"/>
                </a:cubicBezTo>
                <a:cubicBezTo>
                  <a:pt x="1711899" y="-4025"/>
                  <a:pt x="1634641" y="48316"/>
                  <a:pt x="1400384" y="27432"/>
                </a:cubicBezTo>
                <a:cubicBezTo>
                  <a:pt x="1166127" y="6548"/>
                  <a:pt x="1068288" y="15776"/>
                  <a:pt x="763846" y="27432"/>
                </a:cubicBezTo>
                <a:cubicBezTo>
                  <a:pt x="459404" y="39088"/>
                  <a:pt x="170017" y="14515"/>
                  <a:pt x="0" y="27432"/>
                </a:cubicBezTo>
                <a:cubicBezTo>
                  <a:pt x="-14" y="18173"/>
                  <a:pt x="-517" y="8990"/>
                  <a:pt x="0" y="0"/>
                </a:cubicBezTo>
                <a:close/>
              </a:path>
              <a:path w="6365383" h="27432" stroke="0" extrusionOk="0">
                <a:moveTo>
                  <a:pt x="0" y="0"/>
                </a:moveTo>
                <a:cubicBezTo>
                  <a:pt x="114610" y="-2215"/>
                  <a:pt x="340315" y="12554"/>
                  <a:pt x="572884" y="0"/>
                </a:cubicBezTo>
                <a:cubicBezTo>
                  <a:pt x="805453" y="-12554"/>
                  <a:pt x="832891" y="-10424"/>
                  <a:pt x="1018461" y="0"/>
                </a:cubicBezTo>
                <a:cubicBezTo>
                  <a:pt x="1204031" y="10424"/>
                  <a:pt x="1590875" y="8682"/>
                  <a:pt x="1782307" y="0"/>
                </a:cubicBezTo>
                <a:cubicBezTo>
                  <a:pt x="1973739" y="-8682"/>
                  <a:pt x="2150876" y="5508"/>
                  <a:pt x="2355192" y="0"/>
                </a:cubicBezTo>
                <a:cubicBezTo>
                  <a:pt x="2559508" y="-5508"/>
                  <a:pt x="2790194" y="26965"/>
                  <a:pt x="2928076" y="0"/>
                </a:cubicBezTo>
                <a:cubicBezTo>
                  <a:pt x="3065958" y="-26965"/>
                  <a:pt x="3321537" y="819"/>
                  <a:pt x="3691922" y="0"/>
                </a:cubicBezTo>
                <a:cubicBezTo>
                  <a:pt x="4062307" y="-819"/>
                  <a:pt x="4072238" y="-15327"/>
                  <a:pt x="4201153" y="0"/>
                </a:cubicBezTo>
                <a:cubicBezTo>
                  <a:pt x="4330068" y="15327"/>
                  <a:pt x="4772079" y="-35646"/>
                  <a:pt x="4964999" y="0"/>
                </a:cubicBezTo>
                <a:cubicBezTo>
                  <a:pt x="5157919" y="35646"/>
                  <a:pt x="5543915" y="6802"/>
                  <a:pt x="5728845" y="0"/>
                </a:cubicBezTo>
                <a:cubicBezTo>
                  <a:pt x="5913775" y="-6802"/>
                  <a:pt x="6142952" y="-21408"/>
                  <a:pt x="6365383" y="0"/>
                </a:cubicBezTo>
                <a:cubicBezTo>
                  <a:pt x="6364552" y="6329"/>
                  <a:pt x="6365787" y="16858"/>
                  <a:pt x="6365383" y="27432"/>
                </a:cubicBezTo>
                <a:cubicBezTo>
                  <a:pt x="6176931" y="320"/>
                  <a:pt x="5998736" y="11244"/>
                  <a:pt x="5665191" y="27432"/>
                </a:cubicBezTo>
                <a:cubicBezTo>
                  <a:pt x="5331646" y="43620"/>
                  <a:pt x="5198011" y="28615"/>
                  <a:pt x="4901345" y="27432"/>
                </a:cubicBezTo>
                <a:cubicBezTo>
                  <a:pt x="4604679" y="26249"/>
                  <a:pt x="4422931" y="40617"/>
                  <a:pt x="4137499" y="27432"/>
                </a:cubicBezTo>
                <a:cubicBezTo>
                  <a:pt x="3852067" y="14247"/>
                  <a:pt x="3861939" y="26581"/>
                  <a:pt x="3628268" y="27432"/>
                </a:cubicBezTo>
                <a:cubicBezTo>
                  <a:pt x="3394597" y="28283"/>
                  <a:pt x="3171361" y="44132"/>
                  <a:pt x="2991730" y="27432"/>
                </a:cubicBezTo>
                <a:cubicBezTo>
                  <a:pt x="2812099" y="10732"/>
                  <a:pt x="2469344" y="24737"/>
                  <a:pt x="2227884" y="27432"/>
                </a:cubicBezTo>
                <a:cubicBezTo>
                  <a:pt x="1986424" y="30127"/>
                  <a:pt x="1748067" y="6359"/>
                  <a:pt x="1591346" y="27432"/>
                </a:cubicBezTo>
                <a:cubicBezTo>
                  <a:pt x="1434625" y="48505"/>
                  <a:pt x="1307456" y="39663"/>
                  <a:pt x="1145769" y="27432"/>
                </a:cubicBezTo>
                <a:cubicBezTo>
                  <a:pt x="984082" y="15201"/>
                  <a:pt x="800279" y="41647"/>
                  <a:pt x="636538" y="27432"/>
                </a:cubicBezTo>
                <a:cubicBezTo>
                  <a:pt x="472797" y="13217"/>
                  <a:pt x="160022" y="2213"/>
                  <a:pt x="0" y="27432"/>
                </a:cubicBezTo>
                <a:cubicBezTo>
                  <a:pt x="-177" y="19307"/>
                  <a:pt x="-1145" y="917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428238-DE3D-9189-DE1C-9110D7BF5FF4}"/>
              </a:ext>
            </a:extLst>
          </p:cNvPr>
          <p:cNvPicPr>
            <a:picLocks noChangeAspect="1"/>
          </p:cNvPicPr>
          <p:nvPr/>
        </p:nvPicPr>
        <p:blipFill>
          <a:blip r:embed="rId4"/>
          <a:stretch>
            <a:fillRect/>
          </a:stretch>
        </p:blipFill>
        <p:spPr>
          <a:xfrm>
            <a:off x="11837329" y="8712410"/>
            <a:ext cx="6086475" cy="1057275"/>
          </a:xfrm>
          <a:prstGeom prst="rect">
            <a:avLst/>
          </a:prstGeom>
        </p:spPr>
      </p:pic>
    </p:spTree>
    <p:extLst>
      <p:ext uri="{BB962C8B-B14F-4D97-AF65-F5344CB8AC3E}">
        <p14:creationId xmlns:p14="http://schemas.microsoft.com/office/powerpoint/2010/main" val="2376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H="1" flipV="1">
            <a:off x="14454950" y="-7144"/>
            <a:ext cx="3075813" cy="4114800"/>
          </a:xfrm>
          <a:custGeom>
            <a:avLst/>
            <a:gdLst/>
            <a:ahLst/>
            <a:cxnLst/>
            <a:rect l="l" t="t" r="r" b="b"/>
            <a:pathLst>
              <a:path w="3075813" h="4114800">
                <a:moveTo>
                  <a:pt x="3075813" y="4114800"/>
                </a:moveTo>
                <a:lnTo>
                  <a:pt x="0" y="4114800"/>
                </a:lnTo>
                <a:lnTo>
                  <a:pt x="0" y="0"/>
                </a:lnTo>
                <a:lnTo>
                  <a:pt x="3075813" y="0"/>
                </a:lnTo>
                <a:lnTo>
                  <a:pt x="3075813"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6741793" y="3596548"/>
            <a:ext cx="9695614" cy="4431983"/>
          </a:xfrm>
          <a:prstGeom prst="rect">
            <a:avLst/>
          </a:prstGeom>
        </p:spPr>
        <p:txBody>
          <a:bodyPr lIns="0" tIns="0" rIns="0" bIns="0" rtlCol="0" anchor="t">
            <a:spAutoFit/>
          </a:bodyPr>
          <a:lstStyle/>
          <a:p>
            <a:r>
              <a:rPr lang="en-US" sz="4800" dirty="0"/>
              <a:t>Welcome</a:t>
            </a:r>
          </a:p>
          <a:p>
            <a:r>
              <a:rPr lang="en-US" sz="4800" dirty="0"/>
              <a:t>DE Summit Schedule</a:t>
            </a:r>
          </a:p>
          <a:p>
            <a:endParaRPr lang="en-US" sz="4800" dirty="0"/>
          </a:p>
          <a:p>
            <a:r>
              <a:rPr lang="en-US" sz="4800" dirty="0"/>
              <a:t>Be: Students</a:t>
            </a:r>
          </a:p>
          <a:p>
            <a:r>
              <a:rPr lang="en-US" sz="4800" dirty="0"/>
              <a:t>Belong: Modality</a:t>
            </a:r>
          </a:p>
          <a:p>
            <a:r>
              <a:rPr lang="en-US" sz="4800" dirty="0"/>
              <a:t>Become: Success </a:t>
            </a:r>
          </a:p>
        </p:txBody>
      </p:sp>
      <p:sp>
        <p:nvSpPr>
          <p:cNvPr id="4" name="TextBox 4"/>
          <p:cNvSpPr txBox="1"/>
          <p:nvPr/>
        </p:nvSpPr>
        <p:spPr>
          <a:xfrm>
            <a:off x="1028700" y="1356956"/>
            <a:ext cx="16230600" cy="1248419"/>
          </a:xfrm>
          <a:prstGeom prst="rect">
            <a:avLst/>
          </a:prstGeom>
        </p:spPr>
        <p:txBody>
          <a:bodyPr lIns="0" tIns="0" rIns="0" bIns="0" rtlCol="0" anchor="t">
            <a:spAutoFit/>
          </a:bodyPr>
          <a:lstStyle/>
          <a:p>
            <a:pPr>
              <a:lnSpc>
                <a:spcPts val="10080"/>
              </a:lnSpc>
            </a:pPr>
            <a:r>
              <a:rPr lang="en-US" sz="7200" b="1" dirty="0">
                <a:solidFill>
                  <a:srgbClr val="112D4E"/>
                </a:solidFill>
                <a:latin typeface="League Spartan"/>
                <a:sym typeface="League Spartan"/>
              </a:rPr>
              <a:t>Agenda</a:t>
            </a:r>
            <a:endParaRPr lang="en-US" dirty="0"/>
          </a:p>
        </p:txBody>
      </p:sp>
      <p:sp>
        <p:nvSpPr>
          <p:cNvPr id="6" name="Freeform 6"/>
          <p:cNvSpPr/>
          <p:nvPr/>
        </p:nvSpPr>
        <p:spPr>
          <a:xfrm>
            <a:off x="0" y="5863093"/>
            <a:ext cx="3075813" cy="4114800"/>
          </a:xfrm>
          <a:custGeom>
            <a:avLst/>
            <a:gdLst/>
            <a:ahLst/>
            <a:cxnLst/>
            <a:rect l="l" t="t" r="r" b="b"/>
            <a:pathLst>
              <a:path w="3075813" h="4114800">
                <a:moveTo>
                  <a:pt x="0" y="0"/>
                </a:moveTo>
                <a:lnTo>
                  <a:pt x="3075813" y="0"/>
                </a:lnTo>
                <a:lnTo>
                  <a:pt x="307581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C5A6A687-7404-3681-0937-1E27827F4B88}"/>
              </a:ext>
            </a:extLst>
          </p:cNvPr>
          <p:cNvSpPr/>
          <p:nvPr/>
        </p:nvSpPr>
        <p:spPr>
          <a:xfrm>
            <a:off x="-84060" y="9719143"/>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47AA0B52-2FFC-9609-2A7E-D7CD4474DB4C}"/>
              </a:ext>
            </a:extLst>
          </p:cNvPr>
          <p:cNvPicPr>
            <a:picLocks noChangeAspect="1"/>
          </p:cNvPicPr>
          <p:nvPr/>
        </p:nvPicPr>
        <p:blipFill>
          <a:blip r:embed="rId4"/>
          <a:stretch>
            <a:fillRect/>
          </a:stretch>
        </p:blipFill>
        <p:spPr>
          <a:xfrm>
            <a:off x="115239" y="9787282"/>
            <a:ext cx="5925553" cy="4423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45CD-E4E0-5288-5B00-28721D4EB0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1F6DBF-FC47-5A4E-0A64-441CD12DA7BB}"/>
              </a:ext>
            </a:extLst>
          </p:cNvPr>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03A391B7-5D18-3D8E-BEB0-DE8A32E1561C}"/>
              </a:ext>
            </a:extLst>
          </p:cNvPr>
          <p:cNvSpPr txBox="1"/>
          <p:nvPr/>
        </p:nvSpPr>
        <p:spPr>
          <a:xfrm>
            <a:off x="4154438" y="1505434"/>
            <a:ext cx="13085489" cy="1075294"/>
          </a:xfrm>
          <a:prstGeom prst="rect">
            <a:avLst/>
          </a:prstGeom>
        </p:spPr>
        <p:txBody>
          <a:bodyPr lIns="0" tIns="0" rIns="0" bIns="0" rtlCol="0" anchor="t">
            <a:spAutoFit/>
          </a:bodyPr>
          <a:lstStyle/>
          <a:p>
            <a:pPr algn="ctr">
              <a:lnSpc>
                <a:spcPts val="8680"/>
              </a:lnSpc>
            </a:pPr>
            <a:r>
              <a:rPr lang="en-US" sz="6200" dirty="0">
                <a:solidFill>
                  <a:srgbClr val="112D4E"/>
                </a:solidFill>
                <a:latin typeface="League Spartan"/>
                <a:sym typeface="League Spartan"/>
              </a:rPr>
              <a:t>Welcome</a:t>
            </a:r>
            <a:endParaRPr lang="en-US" dirty="0">
              <a:cs typeface="Calibri"/>
            </a:endParaRPr>
          </a:p>
        </p:txBody>
      </p:sp>
      <p:sp>
        <p:nvSpPr>
          <p:cNvPr id="7" name="Rectangle 6">
            <a:extLst>
              <a:ext uri="{FF2B5EF4-FFF2-40B4-BE49-F238E27FC236}">
                <a16:creationId xmlns:a16="http://schemas.microsoft.com/office/drawing/2014/main" id="{0B513250-B1C0-F607-BB4D-384C3E32FC84}"/>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AF82B160-959F-BC0C-06A2-7EBC66622F9A}"/>
              </a:ext>
            </a:extLst>
          </p:cNvPr>
          <p:cNvPicPr>
            <a:picLocks noChangeAspect="1"/>
          </p:cNvPicPr>
          <p:nvPr/>
        </p:nvPicPr>
        <p:blipFill>
          <a:blip r:embed="rId5"/>
          <a:stretch>
            <a:fillRect/>
          </a:stretch>
        </p:blipFill>
        <p:spPr>
          <a:xfrm>
            <a:off x="115239" y="9770953"/>
            <a:ext cx="5925553" cy="442327"/>
          </a:xfrm>
          <a:prstGeom prst="rect">
            <a:avLst/>
          </a:prstGeom>
        </p:spPr>
      </p:pic>
      <p:graphicFrame>
        <p:nvGraphicFramePr>
          <p:cNvPr id="5" name="Content Placeholder 2">
            <a:extLst>
              <a:ext uri="{FF2B5EF4-FFF2-40B4-BE49-F238E27FC236}">
                <a16:creationId xmlns:a16="http://schemas.microsoft.com/office/drawing/2014/main" id="{44A0567F-6723-D313-B4FF-148314173166}"/>
              </a:ext>
            </a:extLst>
          </p:cNvPr>
          <p:cNvGraphicFramePr>
            <a:graphicFrameLocks/>
          </p:cNvGraphicFramePr>
          <p:nvPr>
            <p:extLst>
              <p:ext uri="{D42A27DB-BD31-4B8C-83A1-F6EECF244321}">
                <p14:modId xmlns:p14="http://schemas.microsoft.com/office/powerpoint/2010/main" val="3633727554"/>
              </p:ext>
            </p:extLst>
          </p:nvPr>
        </p:nvGraphicFramePr>
        <p:xfrm>
          <a:off x="7255955" y="3853851"/>
          <a:ext cx="6900512" cy="55361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5" name="Picture 14" descr="A qr code with black squares&#10;&#10;Description automatically generated">
            <a:extLst>
              <a:ext uri="{FF2B5EF4-FFF2-40B4-BE49-F238E27FC236}">
                <a16:creationId xmlns:a16="http://schemas.microsoft.com/office/drawing/2014/main" id="{256D61ED-3D6D-D443-C40C-007C1EE8C56D}"/>
              </a:ext>
            </a:extLst>
          </p:cNvPr>
          <p:cNvPicPr>
            <a:picLocks noChangeAspect="1"/>
          </p:cNvPicPr>
          <p:nvPr/>
        </p:nvPicPr>
        <p:blipFill>
          <a:blip r:embed="rId11"/>
          <a:stretch>
            <a:fillRect/>
          </a:stretch>
        </p:blipFill>
        <p:spPr>
          <a:xfrm>
            <a:off x="14680322" y="6623703"/>
            <a:ext cx="3601066" cy="3656372"/>
          </a:xfrm>
          <a:prstGeom prst="rect">
            <a:avLst/>
          </a:prstGeom>
        </p:spPr>
      </p:pic>
    </p:spTree>
    <p:extLst>
      <p:ext uri="{BB962C8B-B14F-4D97-AF65-F5344CB8AC3E}">
        <p14:creationId xmlns:p14="http://schemas.microsoft.com/office/powerpoint/2010/main" val="381732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a:off x="0" y="0"/>
            <a:ext cx="3604736" cy="10287000"/>
          </a:xfrm>
          <a:custGeom>
            <a:avLst/>
            <a:gdLst/>
            <a:ahLst/>
            <a:cxnLst/>
            <a:rect l="l" t="t" r="r" b="b"/>
            <a:pathLst>
              <a:path w="3604736" h="10287000">
                <a:moveTo>
                  <a:pt x="0" y="0"/>
                </a:moveTo>
                <a:lnTo>
                  <a:pt x="3604736" y="0"/>
                </a:lnTo>
                <a:lnTo>
                  <a:pt x="3604736"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V="1">
            <a:off x="13986182" y="0"/>
            <a:ext cx="4422535" cy="2402911"/>
          </a:xfrm>
          <a:custGeom>
            <a:avLst/>
            <a:gdLst/>
            <a:ahLst/>
            <a:cxnLst/>
            <a:rect l="l" t="t" r="r" b="b"/>
            <a:pathLst>
              <a:path w="4422535" h="2402911">
                <a:moveTo>
                  <a:pt x="0" y="2402911"/>
                </a:moveTo>
                <a:lnTo>
                  <a:pt x="4422535" y="2402911"/>
                </a:lnTo>
                <a:lnTo>
                  <a:pt x="4422535" y="0"/>
                </a:lnTo>
                <a:lnTo>
                  <a:pt x="0" y="0"/>
                </a:lnTo>
                <a:lnTo>
                  <a:pt x="0" y="24029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809704" y="981748"/>
            <a:ext cx="15372103" cy="1419619"/>
          </a:xfrm>
          <a:prstGeom prst="rect">
            <a:avLst/>
          </a:prstGeom>
        </p:spPr>
        <p:txBody>
          <a:bodyPr wrap="square" lIns="0" tIns="0" rIns="0" bIns="0" rtlCol="0" anchor="t">
            <a:spAutoFit/>
          </a:bodyPr>
          <a:lstStyle/>
          <a:p>
            <a:pPr algn="ctr">
              <a:lnSpc>
                <a:spcPts val="11479"/>
              </a:lnSpc>
            </a:pPr>
            <a:r>
              <a:rPr lang="en-US" sz="8150">
                <a:solidFill>
                  <a:srgbClr val="303841"/>
                </a:solidFill>
                <a:latin typeface="League Spartan"/>
                <a:cs typeface="Calibri Light"/>
                <a:sym typeface="League Spartan"/>
              </a:rPr>
              <a:t>Thank you</a:t>
            </a:r>
            <a:endParaRPr lang="en-US">
              <a:ea typeface="Calibri"/>
              <a:cs typeface="Calibri"/>
            </a:endParaRPr>
          </a:p>
        </p:txBody>
      </p:sp>
      <p:sp>
        <p:nvSpPr>
          <p:cNvPr id="6" name="Freeform 6"/>
          <p:cNvSpPr/>
          <p:nvPr/>
        </p:nvSpPr>
        <p:spPr>
          <a:xfrm>
            <a:off x="13172521" y="7484039"/>
            <a:ext cx="4422535" cy="2402911"/>
          </a:xfrm>
          <a:custGeom>
            <a:avLst/>
            <a:gdLst/>
            <a:ahLst/>
            <a:cxnLst/>
            <a:rect l="l" t="t" r="r" b="b"/>
            <a:pathLst>
              <a:path w="4422535" h="2402911">
                <a:moveTo>
                  <a:pt x="0" y="0"/>
                </a:moveTo>
                <a:lnTo>
                  <a:pt x="4422535" y="0"/>
                </a:lnTo>
                <a:lnTo>
                  <a:pt x="4422535" y="2402911"/>
                </a:lnTo>
                <a:lnTo>
                  <a:pt x="0" y="24029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A12BB852-4C99-5B3B-F564-53C3906A6723}"/>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57750248-8065-2829-DCE2-4FB1C59A3FC6}"/>
              </a:ext>
            </a:extLst>
          </p:cNvPr>
          <p:cNvPicPr>
            <a:picLocks noChangeAspect="1"/>
          </p:cNvPicPr>
          <p:nvPr/>
        </p:nvPicPr>
        <p:blipFill>
          <a:blip r:embed="rId6"/>
          <a:stretch>
            <a:fillRect/>
          </a:stretch>
        </p:blipFill>
        <p:spPr>
          <a:xfrm>
            <a:off x="115239" y="9770953"/>
            <a:ext cx="5925553" cy="442327"/>
          </a:xfrm>
          <a:prstGeom prst="rect">
            <a:avLst/>
          </a:prstGeom>
        </p:spPr>
      </p:pic>
      <p:sp>
        <p:nvSpPr>
          <p:cNvPr id="3" name="TextBox 2">
            <a:extLst>
              <a:ext uri="{FF2B5EF4-FFF2-40B4-BE49-F238E27FC236}">
                <a16:creationId xmlns:a16="http://schemas.microsoft.com/office/drawing/2014/main" id="{D1B58637-9BC5-EE9F-CE94-7637C3F71042}"/>
              </a:ext>
            </a:extLst>
          </p:cNvPr>
          <p:cNvSpPr txBox="1"/>
          <p:nvPr/>
        </p:nvSpPr>
        <p:spPr>
          <a:xfrm>
            <a:off x="4026876" y="2426676"/>
            <a:ext cx="11975123"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Calibri"/>
                <a:cs typeface="Calibri"/>
              </a:rPr>
              <a:t>Online Faculty Mentors</a:t>
            </a:r>
          </a:p>
          <a:p>
            <a:r>
              <a:rPr lang="en-US" sz="3200" dirty="0">
                <a:ea typeface="Calibri"/>
                <a:cs typeface="Calibri"/>
              </a:rPr>
              <a:t>Faculty</a:t>
            </a:r>
          </a:p>
          <a:p>
            <a:r>
              <a:rPr lang="en-US" sz="3200" dirty="0">
                <a:ea typeface="Calibri"/>
                <a:cs typeface="Calibri"/>
              </a:rPr>
              <a:t>Online Accessibility Mentors</a:t>
            </a:r>
          </a:p>
          <a:p>
            <a:r>
              <a:rPr lang="en-US" sz="3200" dirty="0">
                <a:ea typeface="Calibri"/>
                <a:cs typeface="Calibri"/>
              </a:rPr>
              <a:t>Educational Services</a:t>
            </a:r>
          </a:p>
          <a:p>
            <a:r>
              <a:rPr lang="en-US" sz="3200" dirty="0">
                <a:ea typeface="Calibri"/>
                <a:cs typeface="Calibri"/>
              </a:rPr>
              <a:t>Institutional Innovation and </a:t>
            </a:r>
            <a:r>
              <a:rPr lang="en-US" sz="3200">
                <a:ea typeface="Calibri"/>
                <a:cs typeface="Calibri"/>
              </a:rPr>
              <a:t>Effectiveness</a:t>
            </a:r>
            <a:endParaRPr lang="en-US" sz="3200" dirty="0">
              <a:ea typeface="Calibri"/>
              <a:cs typeface="Calibri"/>
            </a:endParaRPr>
          </a:p>
          <a:p>
            <a:r>
              <a:rPr lang="en-US" sz="3200" dirty="0">
                <a:ea typeface="Calibri"/>
                <a:cs typeface="Calibri"/>
              </a:rPr>
              <a:t>Information Technology</a:t>
            </a:r>
          </a:p>
          <a:p>
            <a:r>
              <a:rPr lang="en-US" sz="3200" dirty="0">
                <a:ea typeface="Calibri"/>
                <a:cs typeface="Calibri"/>
              </a:rPr>
              <a:t>Custodians</a:t>
            </a:r>
          </a:p>
          <a:p>
            <a:r>
              <a:rPr lang="en-US" sz="3200" dirty="0">
                <a:ea typeface="Calibri"/>
                <a:cs typeface="Calibri"/>
              </a:rPr>
              <a:t>Facilities</a:t>
            </a:r>
          </a:p>
          <a:p>
            <a:r>
              <a:rPr lang="en-US" sz="3200" dirty="0">
                <a:ea typeface="Calibri"/>
                <a:cs typeface="Calibri"/>
              </a:rPr>
              <a:t>Online Learning Pathways</a:t>
            </a:r>
            <a:endParaRPr lang="en-US" dirty="0"/>
          </a:p>
          <a:p>
            <a:endParaRPr lang="en-US" sz="3200" dirty="0">
              <a:ea typeface="Calibri"/>
              <a:cs typeface="Calibri"/>
            </a:endParaRPr>
          </a:p>
          <a:p>
            <a:r>
              <a:rPr lang="en-US" sz="3200" dirty="0">
                <a:ea typeface="Calibri"/>
                <a:cs typeface="Calibri"/>
              </a:rPr>
              <a:t>&amp; You</a:t>
            </a:r>
            <a:endParaRPr lang="en-US" dirty="0"/>
          </a:p>
          <a:p>
            <a:endParaRPr lang="en-US" dirty="0">
              <a:ea typeface="Calibri"/>
              <a:cs typeface="Calibri"/>
            </a:endParaRPr>
          </a:p>
        </p:txBody>
      </p:sp>
    </p:spTree>
    <p:extLst>
      <p:ext uri="{BB962C8B-B14F-4D97-AF65-F5344CB8AC3E}">
        <p14:creationId xmlns:p14="http://schemas.microsoft.com/office/powerpoint/2010/main" val="95195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Freeform 2"/>
          <p:cNvSpPr/>
          <p:nvPr/>
        </p:nvSpPr>
        <p:spPr>
          <a:xfrm flipH="1" flipV="1">
            <a:off x="-78581" y="0"/>
            <a:ext cx="6995160" cy="10287000"/>
          </a:xfrm>
          <a:custGeom>
            <a:avLst/>
            <a:gdLst/>
            <a:ahLst/>
            <a:cxnLst/>
            <a:rect l="l" t="t" r="r" b="b"/>
            <a:pathLst>
              <a:path w="6995160" h="10287000">
                <a:moveTo>
                  <a:pt x="6995160" y="10287000"/>
                </a:moveTo>
                <a:lnTo>
                  <a:pt x="0" y="10287000"/>
                </a:lnTo>
                <a:lnTo>
                  <a:pt x="0" y="0"/>
                </a:lnTo>
                <a:lnTo>
                  <a:pt x="6995160" y="0"/>
                </a:lnTo>
                <a:lnTo>
                  <a:pt x="6995160" y="102870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7432333" y="904875"/>
            <a:ext cx="9826967" cy="1075294"/>
          </a:xfrm>
          <a:prstGeom prst="rect">
            <a:avLst/>
          </a:prstGeom>
        </p:spPr>
        <p:txBody>
          <a:bodyPr lIns="0" tIns="0" rIns="0" bIns="0" rtlCol="0" anchor="t">
            <a:spAutoFit/>
          </a:bodyPr>
          <a:lstStyle/>
          <a:p>
            <a:pPr algn="ctr">
              <a:lnSpc>
                <a:spcPts val="8680"/>
              </a:lnSpc>
            </a:pPr>
            <a:r>
              <a:rPr lang="en-US" sz="6200" dirty="0">
                <a:solidFill>
                  <a:srgbClr val="F9F7F7"/>
                </a:solidFill>
                <a:latin typeface="League Spartan"/>
                <a:sym typeface="League Spartan"/>
              </a:rPr>
              <a:t>Schedule</a:t>
            </a:r>
            <a:endParaRPr lang="en-US" dirty="0">
              <a:cs typeface="Calibri"/>
            </a:endParaRPr>
          </a:p>
        </p:txBody>
      </p:sp>
      <p:sp>
        <p:nvSpPr>
          <p:cNvPr id="6" name="Freeform 5">
            <a:extLst>
              <a:ext uri="{FF2B5EF4-FFF2-40B4-BE49-F238E27FC236}">
                <a16:creationId xmlns:a16="http://schemas.microsoft.com/office/drawing/2014/main" id="{BED72894-C232-E47B-F0AE-96C3DD508457}"/>
              </a:ext>
            </a:extLst>
          </p:cNvPr>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Rectangle 12">
            <a:extLst>
              <a:ext uri="{FF2B5EF4-FFF2-40B4-BE49-F238E27FC236}">
                <a16:creationId xmlns:a16="http://schemas.microsoft.com/office/drawing/2014/main" id="{36822ABD-1C29-CAD7-B1F5-21715971A140}"/>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76A0F059-6CAE-1EEF-C17B-9C6561596988}"/>
              </a:ext>
            </a:extLst>
          </p:cNvPr>
          <p:cNvPicPr>
            <a:picLocks noChangeAspect="1"/>
          </p:cNvPicPr>
          <p:nvPr/>
        </p:nvPicPr>
        <p:blipFill>
          <a:blip r:embed="rId6"/>
          <a:stretch>
            <a:fillRect/>
          </a:stretch>
        </p:blipFill>
        <p:spPr>
          <a:xfrm>
            <a:off x="115239" y="9770953"/>
            <a:ext cx="5925553" cy="442327"/>
          </a:xfrm>
          <a:prstGeom prst="rect">
            <a:avLst/>
          </a:prstGeom>
        </p:spPr>
      </p:pic>
      <p:graphicFrame>
        <p:nvGraphicFramePr>
          <p:cNvPr id="5" name="Table 4">
            <a:extLst>
              <a:ext uri="{FF2B5EF4-FFF2-40B4-BE49-F238E27FC236}">
                <a16:creationId xmlns:a16="http://schemas.microsoft.com/office/drawing/2014/main" id="{CAE488EA-888E-B722-4D84-E83CDC5D6913}"/>
              </a:ext>
            </a:extLst>
          </p:cNvPr>
          <p:cNvGraphicFramePr>
            <a:graphicFrameLocks noGrp="1"/>
          </p:cNvGraphicFramePr>
          <p:nvPr>
            <p:extLst>
              <p:ext uri="{D42A27DB-BD31-4B8C-83A1-F6EECF244321}">
                <p14:modId xmlns:p14="http://schemas.microsoft.com/office/powerpoint/2010/main" val="2650529005"/>
              </p:ext>
            </p:extLst>
          </p:nvPr>
        </p:nvGraphicFramePr>
        <p:xfrm>
          <a:off x="4765728" y="2227881"/>
          <a:ext cx="12890823" cy="6934412"/>
        </p:xfrm>
        <a:graphic>
          <a:graphicData uri="http://schemas.openxmlformats.org/drawingml/2006/table">
            <a:tbl>
              <a:tblPr>
                <a:tableStyleId>{3C2FFA5D-87B4-456A-9821-1D502468CF0F}</a:tableStyleId>
              </a:tblPr>
              <a:tblGrid>
                <a:gridCol w="1454073">
                  <a:extLst>
                    <a:ext uri="{9D8B030D-6E8A-4147-A177-3AD203B41FA5}">
                      <a16:colId xmlns:a16="http://schemas.microsoft.com/office/drawing/2014/main" val="3021264804"/>
                    </a:ext>
                  </a:extLst>
                </a:gridCol>
                <a:gridCol w="7715890">
                  <a:extLst>
                    <a:ext uri="{9D8B030D-6E8A-4147-A177-3AD203B41FA5}">
                      <a16:colId xmlns:a16="http://schemas.microsoft.com/office/drawing/2014/main" val="2222292246"/>
                    </a:ext>
                  </a:extLst>
                </a:gridCol>
                <a:gridCol w="3720860">
                  <a:extLst>
                    <a:ext uri="{9D8B030D-6E8A-4147-A177-3AD203B41FA5}">
                      <a16:colId xmlns:a16="http://schemas.microsoft.com/office/drawing/2014/main" val="1685195366"/>
                    </a:ext>
                  </a:extLst>
                </a:gridCol>
              </a:tblGrid>
              <a:tr h="360924">
                <a:tc>
                  <a:txBody>
                    <a:bodyPr/>
                    <a:lstStyle/>
                    <a:p>
                      <a:pPr algn="l" fontAlgn="b"/>
                      <a:r>
                        <a:rPr lang="en-US" sz="2000" b="0" u="none" strike="noStrike" dirty="0">
                          <a:solidFill>
                            <a:srgbClr val="000000"/>
                          </a:solidFill>
                          <a:effectLst/>
                        </a:rPr>
                        <a:t>Time</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Title</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r>
                        <a:rPr lang="en-US" sz="2000" b="0" u="none" strike="noStrike" dirty="0">
                          <a:solidFill>
                            <a:srgbClr val="000000"/>
                          </a:solidFill>
                          <a:effectLst/>
                        </a:rPr>
                        <a:t>Speaker</a:t>
                      </a:r>
                      <a:endParaRPr lang="en-US" sz="2000" b="0" i="0" u="none" strike="noStrike" dirty="0">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675464590"/>
                  </a:ext>
                </a:extLst>
              </a:tr>
              <a:tr h="360924">
                <a:tc>
                  <a:txBody>
                    <a:bodyPr/>
                    <a:lstStyle/>
                    <a:p>
                      <a:pPr algn="l" fontAlgn="b"/>
                      <a:r>
                        <a:rPr lang="en-US" sz="2000" b="0" u="none" strike="noStrike" dirty="0">
                          <a:solidFill>
                            <a:srgbClr val="000000"/>
                          </a:solidFill>
                          <a:effectLst/>
                        </a:rPr>
                        <a:t>8-8:45 </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Breakfast networking</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3140377740"/>
                  </a:ext>
                </a:extLst>
              </a:tr>
              <a:tr h="360924">
                <a:tc>
                  <a:txBody>
                    <a:bodyPr/>
                    <a:lstStyle/>
                    <a:p>
                      <a:pPr algn="l" fontAlgn="b"/>
                      <a:r>
                        <a:rPr lang="en-US" sz="2000" b="0" u="none" strike="noStrike" dirty="0">
                          <a:solidFill>
                            <a:srgbClr val="000000"/>
                          </a:solidFill>
                          <a:effectLst/>
                        </a:rPr>
                        <a:t>8:45-9 </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Opening Remarks</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r>
                        <a:rPr lang="en-US" sz="2000" b="0" u="none" strike="noStrike" dirty="0">
                          <a:solidFill>
                            <a:srgbClr val="000000"/>
                          </a:solidFill>
                          <a:effectLst/>
                        </a:rPr>
                        <a:t>Dean Weston</a:t>
                      </a:r>
                      <a:endParaRPr lang="en-US" sz="2000" b="0" i="0" u="none" strike="noStrike" dirty="0">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3910928520"/>
                  </a:ext>
                </a:extLst>
              </a:tr>
              <a:tr h="664859">
                <a:tc>
                  <a:txBody>
                    <a:bodyPr/>
                    <a:lstStyle/>
                    <a:p>
                      <a:pPr algn="l" fontAlgn="b"/>
                      <a:r>
                        <a:rPr lang="en-US" sz="2000" b="0" u="none" strike="noStrike" dirty="0">
                          <a:solidFill>
                            <a:srgbClr val="000000"/>
                          </a:solidFill>
                          <a:effectLst/>
                        </a:rPr>
                        <a:t>9-10 Keynote</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Intentional Tech: Principles to Guide the Use of Educational Technology in College Teaching</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r>
                        <a:rPr lang="en-US" sz="2000" b="0" u="none" strike="noStrike" dirty="0">
                          <a:solidFill>
                            <a:srgbClr val="000000"/>
                          </a:solidFill>
                          <a:effectLst/>
                        </a:rPr>
                        <a:t>Derek Bruff, </a:t>
                      </a:r>
                      <a:r>
                        <a:rPr lang="en-US" sz="2000" b="0" u="none" strike="noStrike" dirty="0" err="1">
                          <a:solidFill>
                            <a:srgbClr val="000000"/>
                          </a:solidFill>
                          <a:effectLst/>
                        </a:rPr>
                        <a:t>Ph.D</a:t>
                      </a:r>
                      <a:endParaRPr lang="en-US" sz="2000" b="0" i="0" u="none" strike="noStrike" dirty="0" err="1">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414114008"/>
                  </a:ext>
                </a:extLst>
              </a:tr>
              <a:tr h="360924">
                <a:tc>
                  <a:txBody>
                    <a:bodyPr/>
                    <a:lstStyle/>
                    <a:p>
                      <a:pPr algn="l" fontAlgn="b"/>
                      <a:r>
                        <a:rPr lang="en-US" sz="2000" b="0" u="none" strike="noStrike" dirty="0">
                          <a:solidFill>
                            <a:srgbClr val="000000"/>
                          </a:solidFill>
                          <a:effectLst/>
                        </a:rPr>
                        <a:t>10-10:15</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Break </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2900438775"/>
                  </a:ext>
                </a:extLst>
              </a:tr>
              <a:tr h="607872">
                <a:tc>
                  <a:txBody>
                    <a:bodyPr/>
                    <a:lstStyle/>
                    <a:p>
                      <a:pPr algn="l" fontAlgn="b"/>
                      <a:r>
                        <a:rPr lang="en-US" sz="2000" b="0" u="none" strike="noStrike" dirty="0">
                          <a:solidFill>
                            <a:srgbClr val="000000"/>
                          </a:solidFill>
                          <a:effectLst/>
                        </a:rPr>
                        <a:t>10:15-10:45</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Surfing the H5P Wave: Ride the Future of Interactive Learning!</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r>
                        <a:rPr lang="en-US" sz="2000" b="0" u="none" strike="noStrike" dirty="0">
                          <a:solidFill>
                            <a:srgbClr val="000000"/>
                          </a:solidFill>
                          <a:effectLst/>
                        </a:rPr>
                        <a:t>Madeline Button</a:t>
                      </a:r>
                      <a:endParaRPr lang="en-US" sz="2000" b="0" i="0" u="none" strike="noStrike" dirty="0">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221824754"/>
                  </a:ext>
                </a:extLst>
              </a:tr>
              <a:tr h="360924">
                <a:tc>
                  <a:txBody>
                    <a:bodyPr/>
                    <a:lstStyle/>
                    <a:p>
                      <a:pPr algn="l" fontAlgn="b"/>
                      <a:r>
                        <a:rPr lang="en-US" sz="2000" b="0" u="none" strike="noStrike" dirty="0">
                          <a:solidFill>
                            <a:srgbClr val="000000"/>
                          </a:solidFill>
                          <a:effectLst/>
                        </a:rPr>
                        <a:t>10:45-11</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212121"/>
                          </a:solidFill>
                          <a:effectLst/>
                        </a:rPr>
                        <a:t>Student Prep &amp; Online Training  (SPOT)</a:t>
                      </a:r>
                      <a:endParaRPr lang="en-US" sz="2000" b="0" i="0" u="none" strike="noStrike" dirty="0">
                        <a:solidFill>
                          <a:srgbClr val="212121"/>
                        </a:solidFill>
                        <a:effectLst/>
                        <a:latin typeface="Aptos" panose="020B0004020202020204" pitchFamily="34" charset="0"/>
                      </a:endParaRPr>
                    </a:p>
                  </a:txBody>
                  <a:tcPr marL="9380" marR="9380" marT="9380" marB="45025" anchor="b"/>
                </a:tc>
                <a:tc>
                  <a:txBody>
                    <a:bodyPr/>
                    <a:lstStyle/>
                    <a:p>
                      <a:pPr algn="l" fontAlgn="b"/>
                      <a:r>
                        <a:rPr lang="en-US" sz="2000" b="0" u="none" strike="noStrike" dirty="0">
                          <a:solidFill>
                            <a:srgbClr val="000000"/>
                          </a:solidFill>
                          <a:effectLst/>
                        </a:rPr>
                        <a:t>Liesl Boswell , Chris Rodgers</a:t>
                      </a:r>
                      <a:endParaRPr lang="en-US" sz="2000" b="0" i="0" u="none" strike="noStrike" dirty="0">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2535991745"/>
                  </a:ext>
                </a:extLst>
              </a:tr>
              <a:tr h="1196748">
                <a:tc>
                  <a:txBody>
                    <a:bodyPr/>
                    <a:lstStyle/>
                    <a:p>
                      <a:pPr algn="l" fontAlgn="b"/>
                      <a:r>
                        <a:rPr lang="en-US" sz="2000" b="0" u="none" strike="noStrike" dirty="0">
                          <a:solidFill>
                            <a:srgbClr val="000000"/>
                          </a:solidFill>
                          <a:effectLst/>
                        </a:rPr>
                        <a:t>11- 12pm</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Ethical Challenges of AI in Education - Integrating AI into Education / Online Learning</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r>
                        <a:rPr lang="en-US" sz="2000" b="0" u="none" strike="noStrike">
                          <a:solidFill>
                            <a:srgbClr val="000000"/>
                          </a:solidFill>
                          <a:effectLst/>
                        </a:rPr>
                        <a:t>Professor Gurganus and Professor Gomez, Faculty Specialists for Emerging Technologies (SDCCD II&amp;E)</a:t>
                      </a:r>
                      <a:endParaRPr lang="en-US" sz="2000" b="0" i="0" u="none" strike="noStrike">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2267074582"/>
                  </a:ext>
                </a:extLst>
              </a:tr>
              <a:tr h="360924">
                <a:tc>
                  <a:txBody>
                    <a:bodyPr/>
                    <a:lstStyle/>
                    <a:p>
                      <a:pPr algn="l" fontAlgn="b"/>
                      <a:r>
                        <a:rPr lang="en-US" sz="2000" b="0" u="none" strike="noStrike" dirty="0">
                          <a:solidFill>
                            <a:srgbClr val="000000"/>
                          </a:solidFill>
                          <a:effectLst/>
                        </a:rPr>
                        <a:t>12-12:30</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Lunch</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1849497812"/>
                  </a:ext>
                </a:extLst>
              </a:tr>
              <a:tr h="664859">
                <a:tc>
                  <a:txBody>
                    <a:bodyPr/>
                    <a:lstStyle/>
                    <a:p>
                      <a:pPr algn="l" fontAlgn="b"/>
                      <a:r>
                        <a:rPr lang="en-US" sz="2000" b="0" u="none" strike="noStrike" dirty="0">
                          <a:solidFill>
                            <a:srgbClr val="000000"/>
                          </a:solidFill>
                          <a:effectLst/>
                        </a:rPr>
                        <a:t>12:30-12:50</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SDCCD OLP Resources (12:30pm) + (12:45pm Pronto) </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r>
                        <a:rPr lang="en-US" sz="2000" b="0" u="none" strike="noStrike" dirty="0">
                          <a:solidFill>
                            <a:srgbClr val="000000"/>
                          </a:solidFill>
                          <a:effectLst/>
                        </a:rPr>
                        <a:t>Online Learning Pathways, Sydney Duston</a:t>
                      </a:r>
                      <a:endParaRPr lang="en-US" sz="2000" b="0" i="0" u="none" strike="noStrike" dirty="0">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1830020130"/>
                  </a:ext>
                </a:extLst>
              </a:tr>
              <a:tr h="474901">
                <a:tc>
                  <a:txBody>
                    <a:bodyPr/>
                    <a:lstStyle/>
                    <a:p>
                      <a:pPr algn="l" fontAlgn="b"/>
                      <a:r>
                        <a:rPr lang="en-US" sz="2000" b="0" u="none" strike="noStrike" dirty="0">
                          <a:solidFill>
                            <a:srgbClr val="000000"/>
                          </a:solidFill>
                          <a:effectLst/>
                        </a:rPr>
                        <a:t>12:50-1</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Break</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endParaRPr lang="en-US" sz="2000" b="0" i="0" u="none" strike="noStrike">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3039713942"/>
                  </a:ext>
                </a:extLst>
              </a:tr>
              <a:tr h="360924">
                <a:tc>
                  <a:txBody>
                    <a:bodyPr/>
                    <a:lstStyle/>
                    <a:p>
                      <a:pPr algn="l" fontAlgn="b"/>
                      <a:r>
                        <a:rPr lang="en-US" sz="2000" b="0" u="none" strike="noStrike" dirty="0">
                          <a:solidFill>
                            <a:srgbClr val="000000"/>
                          </a:solidFill>
                          <a:effectLst/>
                        </a:rPr>
                        <a:t>1-1:40 pm</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Faculty Showcase</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r>
                        <a:rPr lang="en-US" sz="2000" b="0" u="none" strike="noStrike" dirty="0">
                          <a:solidFill>
                            <a:srgbClr val="000000"/>
                          </a:solidFill>
                          <a:effectLst/>
                        </a:rPr>
                        <a:t>Online Mentors</a:t>
                      </a:r>
                      <a:endParaRPr lang="en-US" sz="2000" b="0" i="0" u="none" strike="noStrike" dirty="0">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2444416655"/>
                  </a:ext>
                </a:extLst>
              </a:tr>
              <a:tr h="360924">
                <a:tc>
                  <a:txBody>
                    <a:bodyPr/>
                    <a:lstStyle/>
                    <a:p>
                      <a:pPr algn="l" fontAlgn="b"/>
                      <a:r>
                        <a:rPr lang="en-US" sz="2000" b="0" u="none" strike="noStrike" dirty="0">
                          <a:solidFill>
                            <a:srgbClr val="000000"/>
                          </a:solidFill>
                          <a:effectLst/>
                        </a:rPr>
                        <a:t>1:40-1:50</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Bridging the Gap: Enhancing Student Experience</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r>
                        <a:rPr lang="en-US" sz="2000" b="0" u="none" strike="noStrike" dirty="0">
                          <a:solidFill>
                            <a:srgbClr val="000000"/>
                          </a:solidFill>
                          <a:effectLst/>
                        </a:rPr>
                        <a:t>Dean Devore</a:t>
                      </a:r>
                      <a:endParaRPr lang="en-US" sz="2000" b="0" i="0" u="none" strike="noStrike" dirty="0">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914507374"/>
                  </a:ext>
                </a:extLst>
              </a:tr>
              <a:tr h="360924">
                <a:tc>
                  <a:txBody>
                    <a:bodyPr/>
                    <a:lstStyle/>
                    <a:p>
                      <a:pPr algn="l" fontAlgn="b"/>
                      <a:r>
                        <a:rPr lang="en-US" sz="2000" b="0" u="none" strike="noStrike" dirty="0">
                          <a:solidFill>
                            <a:srgbClr val="000000"/>
                          </a:solidFill>
                          <a:effectLst/>
                        </a:rPr>
                        <a:t>1:50-2</a:t>
                      </a:r>
                      <a:endParaRPr lang="en-US" sz="2000" b="0" i="0" u="none" strike="noStrike" dirty="0">
                        <a:solidFill>
                          <a:srgbClr val="000000"/>
                        </a:solidFill>
                        <a:effectLst/>
                        <a:latin typeface="Calibri" panose="020F0502020204030204" pitchFamily="34" charset="0"/>
                      </a:endParaRPr>
                    </a:p>
                  </a:txBody>
                  <a:tcPr marL="9380" marR="9380" marT="9380" marB="45025" anchor="b"/>
                </a:tc>
                <a:tc>
                  <a:txBody>
                    <a:bodyPr/>
                    <a:lstStyle/>
                    <a:p>
                      <a:pPr algn="l" fontAlgn="b"/>
                      <a:r>
                        <a:rPr lang="en-US" sz="2000" b="0" u="none" strike="noStrike" dirty="0">
                          <a:solidFill>
                            <a:srgbClr val="000000"/>
                          </a:solidFill>
                          <a:effectLst/>
                        </a:rPr>
                        <a:t>Wrap Up </a:t>
                      </a:r>
                      <a:endParaRPr lang="en-US" sz="2000" b="0" i="0" u="none" strike="noStrike" dirty="0">
                        <a:solidFill>
                          <a:srgbClr val="000000"/>
                        </a:solidFill>
                        <a:effectLst/>
                        <a:latin typeface="Aptos Narrow" panose="020B0004020202020204" pitchFamily="34" charset="0"/>
                      </a:endParaRPr>
                    </a:p>
                  </a:txBody>
                  <a:tcPr marL="9380" marR="9380" marT="9380" marB="45025" anchor="b"/>
                </a:tc>
                <a:tc>
                  <a:txBody>
                    <a:bodyPr/>
                    <a:lstStyle/>
                    <a:p>
                      <a:pPr algn="l" fontAlgn="b"/>
                      <a:endParaRPr lang="en-US" sz="2000" b="0" i="0" u="none" strike="noStrike" dirty="0">
                        <a:solidFill>
                          <a:srgbClr val="000000"/>
                        </a:solidFill>
                        <a:effectLst/>
                        <a:latin typeface="Aptos Narrow" panose="020B0004020202020204" pitchFamily="34" charset="0"/>
                      </a:endParaRPr>
                    </a:p>
                  </a:txBody>
                  <a:tcPr marL="9380" marR="9380" marT="9380" marB="45025" anchor="b"/>
                </a:tc>
                <a:extLst>
                  <a:ext uri="{0D108BD9-81ED-4DB2-BD59-A6C34878D82A}">
                    <a16:rowId xmlns:a16="http://schemas.microsoft.com/office/drawing/2014/main" val="3547731661"/>
                  </a:ext>
                </a:extLst>
              </a:tr>
            </a:tbl>
          </a:graphicData>
        </a:graphic>
      </p:graphicFrame>
      <p:sp>
        <p:nvSpPr>
          <p:cNvPr id="7" name="TextBox 6">
            <a:extLst>
              <a:ext uri="{FF2B5EF4-FFF2-40B4-BE49-F238E27FC236}">
                <a16:creationId xmlns:a16="http://schemas.microsoft.com/office/drawing/2014/main" id="{3247214E-EC10-A221-F703-16CB8EA8DCE3}"/>
              </a:ext>
            </a:extLst>
          </p:cNvPr>
          <p:cNvSpPr txBox="1"/>
          <p:nvPr/>
        </p:nvSpPr>
        <p:spPr>
          <a:xfrm>
            <a:off x="6408048" y="9318667"/>
            <a:ext cx="108732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https://www.sdccd.edu/departments/instruction/online/faculty/de_summit_2024.aspx</a:t>
            </a:r>
            <a:endParaRPr lang="en-US">
              <a:solidFill>
                <a:schemeClr val="bg1"/>
              </a:solidFill>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2D4E"/>
        </a:solidFill>
        <a:effectLst/>
      </p:bgPr>
    </p:bg>
    <p:spTree>
      <p:nvGrpSpPr>
        <p:cNvPr id="1" name=""/>
        <p:cNvGrpSpPr/>
        <p:nvPr/>
      </p:nvGrpSpPr>
      <p:grpSpPr>
        <a:xfrm>
          <a:off x="0" y="0"/>
          <a:ext cx="0" cy="0"/>
          <a:chOff x="0" y="0"/>
          <a:chExt cx="0" cy="0"/>
        </a:xfrm>
      </p:grpSpPr>
      <p:sp>
        <p:nvSpPr>
          <p:cNvPr id="2" name="TextBox 2"/>
          <p:cNvSpPr txBox="1"/>
          <p:nvPr/>
        </p:nvSpPr>
        <p:spPr>
          <a:xfrm>
            <a:off x="2168765" y="1082834"/>
            <a:ext cx="13950469" cy="1248419"/>
          </a:xfrm>
          <a:prstGeom prst="rect">
            <a:avLst/>
          </a:prstGeom>
        </p:spPr>
        <p:txBody>
          <a:bodyPr lIns="0" tIns="0" rIns="0" bIns="0" rtlCol="0" anchor="t">
            <a:spAutoFit/>
          </a:bodyPr>
          <a:lstStyle/>
          <a:p>
            <a:pPr algn="ctr">
              <a:lnSpc>
                <a:spcPts val="10080"/>
              </a:lnSpc>
            </a:pPr>
            <a:r>
              <a:rPr lang="en-US" sz="7200" b="1" dirty="0">
                <a:solidFill>
                  <a:srgbClr val="F9F7F7"/>
                </a:solidFill>
                <a:latin typeface="League Spartan"/>
                <a:ea typeface="League Spartan"/>
                <a:cs typeface="League Spartan"/>
                <a:sym typeface="League Spartan"/>
              </a:rPr>
              <a:t>SDCCD DE Overview</a:t>
            </a:r>
            <a:endParaRPr lang="en-US" sz="7200" b="1" dirty="0">
              <a:solidFill>
                <a:srgbClr val="F9F7F7"/>
              </a:solidFill>
              <a:latin typeface="League Spartan"/>
              <a:ea typeface="League Spartan"/>
              <a:cs typeface="League Spartan"/>
            </a:endParaRPr>
          </a:p>
        </p:txBody>
      </p:sp>
      <p:sp>
        <p:nvSpPr>
          <p:cNvPr id="3" name="Freeform 3"/>
          <p:cNvSpPr/>
          <p:nvPr/>
        </p:nvSpPr>
        <p:spPr>
          <a:xfrm>
            <a:off x="14021752" y="5865019"/>
            <a:ext cx="3523297" cy="4114800"/>
          </a:xfrm>
          <a:custGeom>
            <a:avLst/>
            <a:gdLst/>
            <a:ahLst/>
            <a:cxnLst/>
            <a:rect l="l" t="t" r="r" b="b"/>
            <a:pathLst>
              <a:path w="3523297" h="4114800">
                <a:moveTo>
                  <a:pt x="0" y="0"/>
                </a:moveTo>
                <a:lnTo>
                  <a:pt x="3523298" y="0"/>
                </a:lnTo>
                <a:lnTo>
                  <a:pt x="352329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flipV="1">
            <a:off x="10985783" y="3492"/>
            <a:ext cx="6723573" cy="834844"/>
          </a:xfrm>
          <a:custGeom>
            <a:avLst/>
            <a:gdLst/>
            <a:ahLst/>
            <a:cxnLst/>
            <a:rect l="l" t="t" r="r" b="b"/>
            <a:pathLst>
              <a:path w="6723573" h="834844">
                <a:moveTo>
                  <a:pt x="6723573" y="834844"/>
                </a:moveTo>
                <a:lnTo>
                  <a:pt x="0" y="834844"/>
                </a:lnTo>
                <a:lnTo>
                  <a:pt x="0" y="0"/>
                </a:lnTo>
                <a:lnTo>
                  <a:pt x="6723573" y="0"/>
                </a:lnTo>
                <a:lnTo>
                  <a:pt x="6723573" y="83484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flipH="1" flipV="1">
            <a:off x="0" y="0"/>
            <a:ext cx="3523297" cy="4114800"/>
          </a:xfrm>
          <a:custGeom>
            <a:avLst/>
            <a:gdLst/>
            <a:ahLst/>
            <a:cxnLst/>
            <a:rect l="l" t="t" r="r" b="b"/>
            <a:pathLst>
              <a:path w="3523297" h="4114800">
                <a:moveTo>
                  <a:pt x="3523297" y="4114800"/>
                </a:moveTo>
                <a:lnTo>
                  <a:pt x="0" y="4114800"/>
                </a:lnTo>
                <a:lnTo>
                  <a:pt x="0" y="0"/>
                </a:lnTo>
                <a:lnTo>
                  <a:pt x="3523297" y="0"/>
                </a:lnTo>
                <a:lnTo>
                  <a:pt x="3523297"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3255812" y="3053398"/>
            <a:ext cx="11776373" cy="6401753"/>
          </a:xfrm>
          <a:prstGeom prst="rect">
            <a:avLst/>
          </a:prstGeom>
        </p:spPr>
        <p:txBody>
          <a:bodyPr lIns="0" tIns="0" rIns="0" bIns="0" rtlCol="0" anchor="t">
            <a:spAutoFit/>
          </a:bodyPr>
          <a:lstStyle/>
          <a:p>
            <a:r>
              <a:rPr lang="en-US" sz="3200" dirty="0">
                <a:solidFill>
                  <a:schemeClr val="bg1"/>
                </a:solidFill>
              </a:rPr>
              <a:t>2023-24, just under half of enrollments districtwide were online </a:t>
            </a:r>
          </a:p>
          <a:p>
            <a:endParaRPr lang="en-US" sz="3200" dirty="0">
              <a:solidFill>
                <a:schemeClr val="bg1"/>
              </a:solidFill>
            </a:endParaRPr>
          </a:p>
          <a:p>
            <a:r>
              <a:rPr lang="en-US" sz="3200" dirty="0">
                <a:solidFill>
                  <a:schemeClr val="bg1"/>
                </a:solidFill>
              </a:rPr>
              <a:t>Over 57,000 students enrolled in an online or partially online course in 2023-24 across SDCCD </a:t>
            </a:r>
          </a:p>
          <a:p>
            <a:endParaRPr lang="en-US" sz="3200" dirty="0">
              <a:solidFill>
                <a:schemeClr val="bg1"/>
              </a:solidFill>
            </a:endParaRPr>
          </a:p>
          <a:p>
            <a:r>
              <a:rPr lang="en-US" sz="3200" dirty="0">
                <a:solidFill>
                  <a:schemeClr val="bg1"/>
                </a:solidFill>
              </a:rPr>
              <a:t>SDCCE, students were more than twice as likely to take a class online in 2023-24 than before the pandemic</a:t>
            </a:r>
            <a:br>
              <a:rPr lang="en-US" sz="3200" dirty="0">
                <a:effectLst/>
                <a:latin typeface="Arial" panose="020B0604020202020204" pitchFamily="34" charset="0"/>
              </a:rPr>
            </a:br>
            <a:endParaRPr lang="en-US" sz="3200" dirty="0">
              <a:effectLst/>
              <a:latin typeface="Arial" panose="020B0604020202020204" pitchFamily="34" charset="0"/>
            </a:endParaRPr>
          </a:p>
          <a:p>
            <a:r>
              <a:rPr lang="en-US" sz="3200" dirty="0">
                <a:solidFill>
                  <a:schemeClr val="bg1"/>
                </a:solidFill>
              </a:rPr>
              <a:t>About half of the students who attended each credit college in 2023-24 also attended another credit college</a:t>
            </a:r>
          </a:p>
          <a:p>
            <a:endParaRPr lang="en-US" sz="3200" dirty="0">
              <a:solidFill>
                <a:schemeClr val="bg1"/>
              </a:solidFill>
            </a:endParaRPr>
          </a:p>
          <a:p>
            <a:endParaRPr lang="en-US" sz="3200" dirty="0">
              <a:solidFill>
                <a:schemeClr val="bg1"/>
              </a:solidFill>
              <a:effectLst/>
              <a:latin typeface="Arial" panose="020B0604020202020204" pitchFamily="34" charset="0"/>
            </a:endParaRPr>
          </a:p>
          <a:p>
            <a:endParaRPr lang="en-US" sz="3200" dirty="0">
              <a:solidFill>
                <a:schemeClr val="bg1"/>
              </a:solidFill>
              <a:effectLst/>
              <a:latin typeface="Arial" panose="020B0604020202020204" pitchFamily="34" charset="0"/>
            </a:endParaRPr>
          </a:p>
        </p:txBody>
      </p:sp>
      <p:sp>
        <p:nvSpPr>
          <p:cNvPr id="7" name="Freeform 7"/>
          <p:cNvSpPr/>
          <p:nvPr/>
        </p:nvSpPr>
        <p:spPr>
          <a:xfrm>
            <a:off x="0" y="8980669"/>
            <a:ext cx="6723573" cy="834844"/>
          </a:xfrm>
          <a:custGeom>
            <a:avLst/>
            <a:gdLst/>
            <a:ahLst/>
            <a:cxnLst/>
            <a:rect l="l" t="t" r="r" b="b"/>
            <a:pathLst>
              <a:path w="6723573" h="834844">
                <a:moveTo>
                  <a:pt x="0" y="0"/>
                </a:moveTo>
                <a:lnTo>
                  <a:pt x="6723573" y="0"/>
                </a:lnTo>
                <a:lnTo>
                  <a:pt x="6723573" y="834844"/>
                </a:lnTo>
                <a:lnTo>
                  <a:pt x="0" y="834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Rectangle 9">
            <a:extLst>
              <a:ext uri="{FF2B5EF4-FFF2-40B4-BE49-F238E27FC236}">
                <a16:creationId xmlns:a16="http://schemas.microsoft.com/office/drawing/2014/main" id="{690F2DC3-1D50-873E-675C-4B878890CC71}"/>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BE7B81D1-3DB0-2874-984E-21496C5C0ABB}"/>
              </a:ext>
            </a:extLst>
          </p:cNvPr>
          <p:cNvPicPr>
            <a:picLocks noChangeAspect="1"/>
          </p:cNvPicPr>
          <p:nvPr/>
        </p:nvPicPr>
        <p:blipFill>
          <a:blip r:embed="rId6"/>
          <a:stretch>
            <a:fillRect/>
          </a:stretch>
        </p:blipFill>
        <p:spPr>
          <a:xfrm>
            <a:off x="115239" y="9770953"/>
            <a:ext cx="5925553" cy="4423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reeform 2"/>
          <p:cNvSpPr/>
          <p:nvPr/>
        </p:nvSpPr>
        <p:spPr>
          <a:xfrm flipH="1" flipV="1">
            <a:off x="14454950" y="-7144"/>
            <a:ext cx="3075813" cy="4114800"/>
          </a:xfrm>
          <a:custGeom>
            <a:avLst/>
            <a:gdLst/>
            <a:ahLst/>
            <a:cxnLst/>
            <a:rect l="l" t="t" r="r" b="b"/>
            <a:pathLst>
              <a:path w="3075813" h="4114800">
                <a:moveTo>
                  <a:pt x="3075813" y="4114800"/>
                </a:moveTo>
                <a:lnTo>
                  <a:pt x="0" y="4114800"/>
                </a:lnTo>
                <a:lnTo>
                  <a:pt x="0" y="0"/>
                </a:lnTo>
                <a:lnTo>
                  <a:pt x="3075813" y="0"/>
                </a:lnTo>
                <a:lnTo>
                  <a:pt x="3075813"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991829" y="822327"/>
            <a:ext cx="16230600" cy="1248419"/>
          </a:xfrm>
          <a:prstGeom prst="rect">
            <a:avLst/>
          </a:prstGeom>
        </p:spPr>
        <p:txBody>
          <a:bodyPr lIns="0" tIns="0" rIns="0" bIns="0" rtlCol="0" anchor="t">
            <a:spAutoFit/>
          </a:bodyPr>
          <a:lstStyle/>
          <a:p>
            <a:pPr>
              <a:lnSpc>
                <a:spcPts val="10080"/>
              </a:lnSpc>
            </a:pPr>
            <a:r>
              <a:rPr lang="en-US" sz="7200" b="1" dirty="0">
                <a:solidFill>
                  <a:srgbClr val="112D4E"/>
                </a:solidFill>
                <a:latin typeface="League Spartan"/>
                <a:sym typeface="League Spartan"/>
              </a:rPr>
              <a:t>Students</a:t>
            </a:r>
            <a:endParaRPr lang="en-US" dirty="0"/>
          </a:p>
        </p:txBody>
      </p:sp>
      <p:sp>
        <p:nvSpPr>
          <p:cNvPr id="6" name="Freeform 6"/>
          <p:cNvSpPr/>
          <p:nvPr/>
        </p:nvSpPr>
        <p:spPr>
          <a:xfrm>
            <a:off x="0" y="5863093"/>
            <a:ext cx="3075813" cy="4114800"/>
          </a:xfrm>
          <a:custGeom>
            <a:avLst/>
            <a:gdLst/>
            <a:ahLst/>
            <a:cxnLst/>
            <a:rect l="l" t="t" r="r" b="b"/>
            <a:pathLst>
              <a:path w="3075813" h="4114800">
                <a:moveTo>
                  <a:pt x="0" y="0"/>
                </a:moveTo>
                <a:lnTo>
                  <a:pt x="3075813" y="0"/>
                </a:lnTo>
                <a:lnTo>
                  <a:pt x="30758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Rectangle 8">
            <a:extLst>
              <a:ext uri="{FF2B5EF4-FFF2-40B4-BE49-F238E27FC236}">
                <a16:creationId xmlns:a16="http://schemas.microsoft.com/office/drawing/2014/main" id="{C5A6A687-7404-3681-0937-1E27827F4B88}"/>
              </a:ext>
            </a:extLst>
          </p:cNvPr>
          <p:cNvSpPr/>
          <p:nvPr/>
        </p:nvSpPr>
        <p:spPr>
          <a:xfrm>
            <a:off x="-84060" y="9719143"/>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a:extLst>
              <a:ext uri="{FF2B5EF4-FFF2-40B4-BE49-F238E27FC236}">
                <a16:creationId xmlns:a16="http://schemas.microsoft.com/office/drawing/2014/main" id="{47AA0B52-2FFC-9609-2A7E-D7CD4474DB4C}"/>
              </a:ext>
            </a:extLst>
          </p:cNvPr>
          <p:cNvPicPr>
            <a:picLocks noChangeAspect="1"/>
          </p:cNvPicPr>
          <p:nvPr/>
        </p:nvPicPr>
        <p:blipFill>
          <a:blip r:embed="rId5"/>
          <a:stretch>
            <a:fillRect/>
          </a:stretch>
        </p:blipFill>
        <p:spPr>
          <a:xfrm>
            <a:off x="115239" y="9787282"/>
            <a:ext cx="5925553" cy="442327"/>
          </a:xfrm>
          <a:prstGeom prst="rect">
            <a:avLst/>
          </a:prstGeom>
        </p:spPr>
      </p:pic>
      <p:graphicFrame>
        <p:nvGraphicFramePr>
          <p:cNvPr id="7" name="Chart 6">
            <a:extLst>
              <a:ext uri="{FF2B5EF4-FFF2-40B4-BE49-F238E27FC236}">
                <a16:creationId xmlns:a16="http://schemas.microsoft.com/office/drawing/2014/main" id="{383A5684-133E-1036-82A4-9A9E66F0BB6C}"/>
              </a:ext>
            </a:extLst>
          </p:cNvPr>
          <p:cNvGraphicFramePr>
            <a:graphicFrameLocks/>
          </p:cNvGraphicFramePr>
          <p:nvPr>
            <p:extLst>
              <p:ext uri="{D42A27DB-BD31-4B8C-83A1-F6EECF244321}">
                <p14:modId xmlns:p14="http://schemas.microsoft.com/office/powerpoint/2010/main" val="1794007176"/>
              </p:ext>
            </p:extLst>
          </p:nvPr>
        </p:nvGraphicFramePr>
        <p:xfrm>
          <a:off x="3514108" y="2269676"/>
          <a:ext cx="11261210" cy="65132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3075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7F7"/>
        </a:solidFill>
        <a:effectLst/>
      </p:bgPr>
    </p:bg>
    <p:spTree>
      <p:nvGrpSpPr>
        <p:cNvPr id="1" name=""/>
        <p:cNvGrpSpPr/>
        <p:nvPr/>
      </p:nvGrpSpPr>
      <p:grpSpPr>
        <a:xfrm>
          <a:off x="0" y="0"/>
          <a:ext cx="0" cy="0"/>
          <a:chOff x="0" y="0"/>
          <a:chExt cx="0" cy="0"/>
        </a:xfrm>
      </p:grpSpPr>
      <p:sp>
        <p:nvSpPr>
          <p:cNvPr id="2" name="Freeform 2"/>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4173811" y="904875"/>
            <a:ext cx="13085489" cy="1075294"/>
          </a:xfrm>
          <a:prstGeom prst="rect">
            <a:avLst/>
          </a:prstGeom>
        </p:spPr>
        <p:txBody>
          <a:bodyPr lIns="0" tIns="0" rIns="0" bIns="0" rtlCol="0" anchor="t">
            <a:spAutoFit/>
          </a:bodyPr>
          <a:lstStyle/>
          <a:p>
            <a:pPr algn="r">
              <a:lnSpc>
                <a:spcPts val="8680"/>
              </a:lnSpc>
            </a:pPr>
            <a:r>
              <a:rPr lang="en-US" sz="6200" dirty="0">
                <a:solidFill>
                  <a:srgbClr val="112D4E"/>
                </a:solidFill>
                <a:latin typeface="League Spartan"/>
                <a:sym typeface="League Spartan"/>
              </a:rPr>
              <a:t>DE Modality Options</a:t>
            </a:r>
            <a:endParaRPr lang="en-US" dirty="0"/>
          </a:p>
        </p:txBody>
      </p:sp>
      <p:sp>
        <p:nvSpPr>
          <p:cNvPr id="7" name="Rectangle 6">
            <a:extLst>
              <a:ext uri="{FF2B5EF4-FFF2-40B4-BE49-F238E27FC236}">
                <a16:creationId xmlns:a16="http://schemas.microsoft.com/office/drawing/2014/main" id="{E3468F34-13BF-BE29-20F5-C2415FC2B735}"/>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0021739F-80F4-D650-21CE-719A257D4CFF}"/>
              </a:ext>
            </a:extLst>
          </p:cNvPr>
          <p:cNvPicPr>
            <a:picLocks noChangeAspect="1"/>
          </p:cNvPicPr>
          <p:nvPr/>
        </p:nvPicPr>
        <p:blipFill>
          <a:blip r:embed="rId5"/>
          <a:stretch>
            <a:fillRect/>
          </a:stretch>
        </p:blipFill>
        <p:spPr>
          <a:xfrm>
            <a:off x="115239" y="9770953"/>
            <a:ext cx="5925553" cy="442327"/>
          </a:xfrm>
          <a:prstGeom prst="rect">
            <a:avLst/>
          </a:prstGeom>
        </p:spPr>
      </p:pic>
      <p:graphicFrame>
        <p:nvGraphicFramePr>
          <p:cNvPr id="5" name="Content Placeholder 2">
            <a:extLst>
              <a:ext uri="{FF2B5EF4-FFF2-40B4-BE49-F238E27FC236}">
                <a16:creationId xmlns:a16="http://schemas.microsoft.com/office/drawing/2014/main" id="{F92E35E4-C7BE-D408-B3B8-59F2A99E891B}"/>
              </a:ext>
            </a:extLst>
          </p:cNvPr>
          <p:cNvGraphicFramePr>
            <a:graphicFrameLocks/>
          </p:cNvGraphicFramePr>
          <p:nvPr>
            <p:extLst>
              <p:ext uri="{D42A27DB-BD31-4B8C-83A1-F6EECF244321}">
                <p14:modId xmlns:p14="http://schemas.microsoft.com/office/powerpoint/2010/main" val="3989562973"/>
              </p:ext>
            </p:extLst>
          </p:nvPr>
        </p:nvGraphicFramePr>
        <p:xfrm>
          <a:off x="9132200" y="3314700"/>
          <a:ext cx="6900512" cy="55361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B45CD-E4E0-5288-5B00-28721D4EB0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1F6DBF-FC47-5A4E-0A64-441CD12DA7BB}"/>
              </a:ext>
            </a:extLst>
          </p:cNvPr>
          <p:cNvSpPr/>
          <p:nvPr/>
        </p:nvSpPr>
        <p:spPr>
          <a:xfrm flipV="1">
            <a:off x="0" y="0"/>
            <a:ext cx="6810851" cy="10287000"/>
          </a:xfrm>
          <a:custGeom>
            <a:avLst/>
            <a:gdLst/>
            <a:ahLst/>
            <a:cxnLst/>
            <a:rect l="l" t="t" r="r" b="b"/>
            <a:pathLst>
              <a:path w="6810851" h="10287000">
                <a:moveTo>
                  <a:pt x="0" y="10287000"/>
                </a:moveTo>
                <a:lnTo>
                  <a:pt x="6810851" y="10287000"/>
                </a:lnTo>
                <a:lnTo>
                  <a:pt x="6810851" y="0"/>
                </a:lnTo>
                <a:lnTo>
                  <a:pt x="0" y="0"/>
                </a:lnTo>
                <a:lnTo>
                  <a:pt x="0" y="102870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a:extLst>
              <a:ext uri="{FF2B5EF4-FFF2-40B4-BE49-F238E27FC236}">
                <a16:creationId xmlns:a16="http://schemas.microsoft.com/office/drawing/2014/main" id="{03A391B7-5D18-3D8E-BEB0-DE8A32E1561C}"/>
              </a:ext>
            </a:extLst>
          </p:cNvPr>
          <p:cNvSpPr txBox="1"/>
          <p:nvPr/>
        </p:nvSpPr>
        <p:spPr>
          <a:xfrm>
            <a:off x="5206517" y="375423"/>
            <a:ext cx="13085489" cy="2029402"/>
          </a:xfrm>
          <a:prstGeom prst="rect">
            <a:avLst/>
          </a:prstGeom>
        </p:spPr>
        <p:txBody>
          <a:bodyPr lIns="0" tIns="0" rIns="0" bIns="0" rtlCol="0" anchor="t">
            <a:spAutoFit/>
          </a:bodyPr>
          <a:lstStyle/>
          <a:p>
            <a:pPr algn="ctr"/>
            <a:r>
              <a:rPr lang="en-US" sz="6200" b="1" dirty="0">
                <a:solidFill>
                  <a:srgbClr val="112D4E"/>
                </a:solidFill>
                <a:ea typeface="+mn-lt"/>
                <a:cs typeface="+mn-lt"/>
                <a:sym typeface="League Spartan"/>
              </a:rPr>
              <a:t>Course Preferences '21 </a:t>
            </a:r>
            <a:endParaRPr lang="en-US" dirty="0">
              <a:sym typeface="League Spartan"/>
            </a:endParaRPr>
          </a:p>
          <a:p>
            <a:pPr algn="ctr">
              <a:lnSpc>
                <a:spcPts val="8680"/>
              </a:lnSpc>
            </a:pPr>
            <a:endParaRPr lang="en-US" sz="6200" dirty="0">
              <a:solidFill>
                <a:srgbClr val="112D4E"/>
              </a:solidFill>
              <a:latin typeface="League Spartan"/>
              <a:cs typeface="Calibri"/>
            </a:endParaRPr>
          </a:p>
        </p:txBody>
      </p:sp>
      <p:sp>
        <p:nvSpPr>
          <p:cNvPr id="7" name="Rectangle 6">
            <a:extLst>
              <a:ext uri="{FF2B5EF4-FFF2-40B4-BE49-F238E27FC236}">
                <a16:creationId xmlns:a16="http://schemas.microsoft.com/office/drawing/2014/main" id="{0B513250-B1C0-F607-BB4D-384C3E32FC84}"/>
              </a:ext>
            </a:extLst>
          </p:cNvPr>
          <p:cNvSpPr/>
          <p:nvPr/>
        </p:nvSpPr>
        <p:spPr>
          <a:xfrm>
            <a:off x="-84060" y="9702814"/>
            <a:ext cx="18365931" cy="580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AF82B160-959F-BC0C-06A2-7EBC66622F9A}"/>
              </a:ext>
            </a:extLst>
          </p:cNvPr>
          <p:cNvPicPr>
            <a:picLocks noChangeAspect="1"/>
          </p:cNvPicPr>
          <p:nvPr/>
        </p:nvPicPr>
        <p:blipFill>
          <a:blip r:embed="rId5"/>
          <a:stretch>
            <a:fillRect/>
          </a:stretch>
        </p:blipFill>
        <p:spPr>
          <a:xfrm>
            <a:off x="115239" y="9770953"/>
            <a:ext cx="5925553" cy="442327"/>
          </a:xfrm>
          <a:prstGeom prst="rect">
            <a:avLst/>
          </a:prstGeom>
        </p:spPr>
      </p:pic>
      <p:pic>
        <p:nvPicPr>
          <p:cNvPr id="23" name="Picture 22" descr="A graph of numbers and text&#10;&#10;Description automatically generated">
            <a:extLst>
              <a:ext uri="{FF2B5EF4-FFF2-40B4-BE49-F238E27FC236}">
                <a16:creationId xmlns:a16="http://schemas.microsoft.com/office/drawing/2014/main" id="{954B260C-7143-6F96-6643-9853CE49A11D}"/>
              </a:ext>
            </a:extLst>
          </p:cNvPr>
          <p:cNvPicPr>
            <a:picLocks noChangeAspect="1"/>
          </p:cNvPicPr>
          <p:nvPr/>
        </p:nvPicPr>
        <p:blipFill>
          <a:blip r:embed="rId6"/>
          <a:stretch>
            <a:fillRect/>
          </a:stretch>
        </p:blipFill>
        <p:spPr>
          <a:xfrm>
            <a:off x="7036442" y="2863163"/>
            <a:ext cx="10689647" cy="6362601"/>
          </a:xfrm>
          <a:prstGeom prst="rect">
            <a:avLst/>
          </a:prstGeom>
        </p:spPr>
      </p:pic>
      <p:sp>
        <p:nvSpPr>
          <p:cNvPr id="24" name="TextBox 23">
            <a:extLst>
              <a:ext uri="{FF2B5EF4-FFF2-40B4-BE49-F238E27FC236}">
                <a16:creationId xmlns:a16="http://schemas.microsoft.com/office/drawing/2014/main" id="{3A9B9CEC-A59A-8247-7181-B6D8D920BF05}"/>
              </a:ext>
            </a:extLst>
          </p:cNvPr>
          <p:cNvSpPr txBox="1"/>
          <p:nvPr/>
        </p:nvSpPr>
        <p:spPr>
          <a:xfrm>
            <a:off x="2056272" y="4942567"/>
            <a:ext cx="5029199"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Online Enrollments 2023/24:</a:t>
            </a:r>
            <a:endParaRPr lang="en-US" sz="2400">
              <a:ea typeface="Calibri"/>
              <a:cs typeface="Calibri"/>
            </a:endParaRPr>
          </a:p>
          <a:p>
            <a:pPr marL="285750" indent="-285750">
              <a:buFont typeface="Arial"/>
              <a:buChar char="•"/>
            </a:pPr>
            <a:r>
              <a:rPr lang="en-US" sz="2400" dirty="0">
                <a:latin typeface="Arial"/>
                <a:cs typeface="Arial"/>
              </a:rPr>
              <a:t>48% City, Mesa, and Miramar Colleges</a:t>
            </a:r>
            <a:endParaRPr lang="en-US" sz="2400">
              <a:ea typeface="Calibri"/>
              <a:cs typeface="Calibri"/>
            </a:endParaRPr>
          </a:p>
          <a:p>
            <a:pPr marL="285750" indent="-285750">
              <a:buFont typeface="Arial"/>
              <a:buChar char="•"/>
            </a:pPr>
            <a:r>
              <a:rPr lang="en-US" sz="2400" dirty="0">
                <a:latin typeface="Arial"/>
                <a:cs typeface="Arial"/>
              </a:rPr>
              <a:t>54% College of Continuing Education</a:t>
            </a:r>
            <a:endParaRPr lang="en-US" sz="2400" dirty="0">
              <a:ea typeface="Calibri"/>
              <a:cs typeface="Calibri"/>
            </a:endParaRPr>
          </a:p>
          <a:p>
            <a:pPr algn="l"/>
            <a:endParaRPr lang="en-US" dirty="0">
              <a:ea typeface="Calibri"/>
              <a:cs typeface="Calibri"/>
            </a:endParaRPr>
          </a:p>
        </p:txBody>
      </p:sp>
    </p:spTree>
    <p:extLst>
      <p:ext uri="{BB962C8B-B14F-4D97-AF65-F5344CB8AC3E}">
        <p14:creationId xmlns:p14="http://schemas.microsoft.com/office/powerpoint/2010/main" val="2872911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3e96d2-8e6b-4be9-8ca5-c6a5f06ece95">
      <Terms xmlns="http://schemas.microsoft.com/office/infopath/2007/PartnerControls"/>
    </lcf76f155ced4ddcb4097134ff3c332f>
    <TaxCatchAll xmlns="d072ff64-db79-4f0c-af3e-ed8ac6c5aa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A49344E0365949A15E809ABC10F7CB" ma:contentTypeVersion="18" ma:contentTypeDescription="Create a new document." ma:contentTypeScope="" ma:versionID="4293c8adfd4f24297f1f31bf9f6ac5fc">
  <xsd:schema xmlns:xsd="http://www.w3.org/2001/XMLSchema" xmlns:xs="http://www.w3.org/2001/XMLSchema" xmlns:p="http://schemas.microsoft.com/office/2006/metadata/properties" xmlns:ns2="1f3e96d2-8e6b-4be9-8ca5-c6a5f06ece95" xmlns:ns3="d072ff64-db79-4f0c-af3e-ed8ac6c5aa31" targetNamespace="http://schemas.microsoft.com/office/2006/metadata/properties" ma:root="true" ma:fieldsID="0d862709c94e5fcef09ab5037608f61f" ns2:_="" ns3:_="">
    <xsd:import namespace="1f3e96d2-8e6b-4be9-8ca5-c6a5f06ece95"/>
    <xsd:import namespace="d072ff64-db79-4f0c-af3e-ed8ac6c5aa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e96d2-8e6b-4be9-8ca5-c6a5f06ec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72ff64-db79-4f0c-af3e-ed8ac6c5aa3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07d5c74-56c4-4d4a-a313-dcee64af0eb2}" ma:internalName="TaxCatchAll" ma:showField="CatchAllData" ma:web="d072ff64-db79-4f0c-af3e-ed8ac6c5aa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54E3D-B1F9-4A23-8147-B5ACE1E51860}">
  <ds:schemaRefs>
    <ds:schemaRef ds:uri="http://www.w3.org/XML/1998/namespace"/>
    <ds:schemaRef ds:uri="http://schemas.openxmlformats.org/package/2006/metadata/core-properties"/>
    <ds:schemaRef ds:uri="http://purl.org/dc/elements/1.1/"/>
    <ds:schemaRef ds:uri="http://schemas.microsoft.com/office/2006/documentManagement/types"/>
    <ds:schemaRef ds:uri="d072ff64-db79-4f0c-af3e-ed8ac6c5aa31"/>
    <ds:schemaRef ds:uri="1f3e96d2-8e6b-4be9-8ca5-c6a5f06ece95"/>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B06738C-4F52-4EC8-825D-76A55BFBF3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e96d2-8e6b-4be9-8ca5-c6a5f06ece95"/>
    <ds:schemaRef ds:uri="d072ff64-db79-4f0c-af3e-ed8ac6c5a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8E4E87-0042-4AEB-B3A6-75BADDEC0E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TotalTime>
  <Words>666</Words>
  <Application>Microsoft Office PowerPoint</Application>
  <PresentationFormat>Custom</PresentationFormat>
  <Paragraphs>119</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Summit</dc:title>
  <cp:lastModifiedBy>Brian Weston</cp:lastModifiedBy>
  <cp:revision>300</cp:revision>
  <dcterms:created xsi:type="dcterms:W3CDTF">2006-08-16T00:00:00Z</dcterms:created>
  <dcterms:modified xsi:type="dcterms:W3CDTF">2024-10-04T13:39:27Z</dcterms:modified>
  <dc:identifier>DAGQ81k-BdY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0x01010014A49344E0365949A15E809ABC10F7CB</vt:lpwstr>
  </property>
  <property fmtid="{D5CDD505-2E9C-101B-9397-08002B2CF9AE}" pid="3" name="MediaServiceImageTags">
    <vt:lpwstr/>
  </property>
</Properties>
</file>